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  <p:sldMasterId id="2147483869" r:id="rId2"/>
    <p:sldMasterId id="2147483885" r:id="rId3"/>
    <p:sldMasterId id="2147483899" r:id="rId4"/>
    <p:sldMasterId id="2147483942" r:id="rId5"/>
    <p:sldMasterId id="2147484539" r:id="rId6"/>
    <p:sldMasterId id="2147484545" r:id="rId7"/>
    <p:sldMasterId id="2147484547" r:id="rId8"/>
    <p:sldMasterId id="2147484563" r:id="rId9"/>
  </p:sldMasterIdLst>
  <p:notesMasterIdLst>
    <p:notesMasterId r:id="rId68"/>
  </p:notesMasterIdLst>
  <p:handoutMasterIdLst>
    <p:handoutMasterId r:id="rId69"/>
  </p:handoutMasterIdLst>
  <p:sldIdLst>
    <p:sldId id="350" r:id="rId10"/>
    <p:sldId id="351" r:id="rId11"/>
    <p:sldId id="410" r:id="rId12"/>
    <p:sldId id="348" r:id="rId13"/>
    <p:sldId id="258" r:id="rId14"/>
    <p:sldId id="259" r:id="rId15"/>
    <p:sldId id="337" r:id="rId16"/>
    <p:sldId id="261" r:id="rId17"/>
    <p:sldId id="399" r:id="rId18"/>
    <p:sldId id="355" r:id="rId19"/>
    <p:sldId id="262" r:id="rId20"/>
    <p:sldId id="264" r:id="rId21"/>
    <p:sldId id="400" r:id="rId22"/>
    <p:sldId id="401" r:id="rId23"/>
    <p:sldId id="403" r:id="rId24"/>
    <p:sldId id="402" r:id="rId25"/>
    <p:sldId id="404" r:id="rId26"/>
    <p:sldId id="405" r:id="rId27"/>
    <p:sldId id="406" r:id="rId28"/>
    <p:sldId id="371" r:id="rId29"/>
    <p:sldId id="265" r:id="rId30"/>
    <p:sldId id="354" r:id="rId31"/>
    <p:sldId id="266" r:id="rId32"/>
    <p:sldId id="341" r:id="rId33"/>
    <p:sldId id="342" r:id="rId34"/>
    <p:sldId id="273" r:id="rId35"/>
    <p:sldId id="372" r:id="rId36"/>
    <p:sldId id="357" r:id="rId37"/>
    <p:sldId id="358" r:id="rId38"/>
    <p:sldId id="359" r:id="rId39"/>
    <p:sldId id="408" r:id="rId40"/>
    <p:sldId id="362" r:id="rId41"/>
    <p:sldId id="360" r:id="rId42"/>
    <p:sldId id="363" r:id="rId43"/>
    <p:sldId id="364" r:id="rId44"/>
    <p:sldId id="365" r:id="rId45"/>
    <p:sldId id="366" r:id="rId46"/>
    <p:sldId id="409" r:id="rId47"/>
    <p:sldId id="407" r:id="rId48"/>
    <p:sldId id="368" r:id="rId49"/>
    <p:sldId id="373" r:id="rId50"/>
    <p:sldId id="374" r:id="rId51"/>
    <p:sldId id="394" r:id="rId52"/>
    <p:sldId id="395" r:id="rId53"/>
    <p:sldId id="377" r:id="rId54"/>
    <p:sldId id="378" r:id="rId55"/>
    <p:sldId id="381" r:id="rId56"/>
    <p:sldId id="383" r:id="rId57"/>
    <p:sldId id="384" r:id="rId58"/>
    <p:sldId id="385" r:id="rId59"/>
    <p:sldId id="386" r:id="rId60"/>
    <p:sldId id="397" r:id="rId61"/>
    <p:sldId id="388" r:id="rId62"/>
    <p:sldId id="398" r:id="rId63"/>
    <p:sldId id="390" r:id="rId64"/>
    <p:sldId id="391" r:id="rId65"/>
    <p:sldId id="392" r:id="rId66"/>
    <p:sldId id="393" r:id="rId6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FF6600"/>
      </a:buClr>
      <a:buSzPct val="75000"/>
      <a:buFont typeface="Monotype Sorts" pitchFamily="1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FF6600"/>
      </a:buClr>
      <a:buSzPct val="75000"/>
      <a:buFont typeface="Monotype Sorts" pitchFamily="1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FF6600"/>
      </a:buClr>
      <a:buSzPct val="75000"/>
      <a:buFont typeface="Monotype Sorts" pitchFamily="1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FF6600"/>
      </a:buClr>
      <a:buSzPct val="75000"/>
      <a:buFont typeface="Monotype Sorts" pitchFamily="1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FF6600"/>
      </a:buClr>
      <a:buSzPct val="75000"/>
      <a:buFont typeface="Monotype Sorts" pitchFamily="1" charset="2"/>
      <a:buChar char="l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F85DD"/>
    <a:srgbClr val="FFCC00"/>
    <a:srgbClr val="FF9933"/>
    <a:srgbClr val="FF6699"/>
    <a:srgbClr val="FFCC66"/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6" autoAdjust="0"/>
    <p:restoredTop sz="91400" autoAdjust="0"/>
  </p:normalViewPr>
  <p:slideViewPr>
    <p:cSldViewPr>
      <p:cViewPr varScale="1">
        <p:scale>
          <a:sx n="93" d="100"/>
          <a:sy n="93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B26EB-8C3F-44F9-82CB-1A19A6936F1B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FDEFEB7-FBFA-41C9-A0A5-AF7B60F14E46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</a:rPr>
            <a:t>Composite Key</a:t>
          </a:r>
          <a:endParaRPr lang="en-US" sz="1800" b="1" dirty="0">
            <a:solidFill>
              <a:schemeClr val="bg1"/>
            </a:solidFill>
          </a:endParaRPr>
        </a:p>
      </dgm:t>
    </dgm:pt>
    <dgm:pt modelId="{AF4F0FDA-A2D3-4C96-A3F8-AA079C4615D4}" type="parTrans" cxnId="{3A55854B-07E5-48F1-B043-3A0887F30965}">
      <dgm:prSet/>
      <dgm:spPr/>
      <dgm:t>
        <a:bodyPr/>
        <a:lstStyle/>
        <a:p>
          <a:endParaRPr lang="en-US" sz="2000" b="1"/>
        </a:p>
      </dgm:t>
    </dgm:pt>
    <dgm:pt modelId="{D3093E64-026B-4866-9580-66B6246A2459}" type="sibTrans" cxnId="{3A55854B-07E5-48F1-B043-3A0887F30965}">
      <dgm:prSet/>
      <dgm:spPr/>
      <dgm:t>
        <a:bodyPr/>
        <a:lstStyle/>
        <a:p>
          <a:endParaRPr lang="en-US" sz="2000" b="1"/>
        </a:p>
      </dgm:t>
    </dgm:pt>
    <dgm:pt modelId="{88B7A534-F01D-4B22-9DAA-1353082EAE2E}">
      <dgm:prSet phldrT="[Text]" custT="1"/>
      <dgm:spPr/>
      <dgm:t>
        <a:bodyPr/>
        <a:lstStyle/>
        <a:p>
          <a:r>
            <a:rPr lang="en-US" sz="1800" b="1" dirty="0" smtClean="0"/>
            <a:t>composed of more than one attribute</a:t>
          </a:r>
          <a:endParaRPr lang="en-US" sz="1800" b="1" dirty="0"/>
        </a:p>
      </dgm:t>
    </dgm:pt>
    <dgm:pt modelId="{AAEA5243-B3E7-47E5-ABFA-63069C35F790}" type="parTrans" cxnId="{B9277D18-8C23-4AC8-A82A-384ACDB88674}">
      <dgm:prSet/>
      <dgm:spPr/>
      <dgm:t>
        <a:bodyPr/>
        <a:lstStyle/>
        <a:p>
          <a:endParaRPr lang="en-US" sz="2000" b="1"/>
        </a:p>
      </dgm:t>
    </dgm:pt>
    <dgm:pt modelId="{BFB03F8E-0CCA-41B2-9A88-9CA307462DE6}" type="sibTrans" cxnId="{B9277D18-8C23-4AC8-A82A-384ACDB88674}">
      <dgm:prSet/>
      <dgm:spPr/>
      <dgm:t>
        <a:bodyPr/>
        <a:lstStyle/>
        <a:p>
          <a:endParaRPr lang="en-US" sz="2000" b="1"/>
        </a:p>
      </dgm:t>
    </dgm:pt>
    <dgm:pt modelId="{7BC9821A-DCC2-450C-8BDC-1F0DDC7E292C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</a:rPr>
            <a:t>Key  Attribute</a:t>
          </a:r>
          <a:endParaRPr lang="en-US" sz="1800" b="1" dirty="0">
            <a:solidFill>
              <a:schemeClr val="bg1"/>
            </a:solidFill>
          </a:endParaRPr>
        </a:p>
      </dgm:t>
    </dgm:pt>
    <dgm:pt modelId="{09A28F62-432E-4F28-BA36-931D0AB59B84}" type="parTrans" cxnId="{F9772491-B1A7-46C0-960B-2BE8D70A4BA7}">
      <dgm:prSet/>
      <dgm:spPr/>
      <dgm:t>
        <a:bodyPr/>
        <a:lstStyle/>
        <a:p>
          <a:endParaRPr lang="en-US" sz="2000" b="1"/>
        </a:p>
      </dgm:t>
    </dgm:pt>
    <dgm:pt modelId="{01B3DA07-05D4-40C9-9B0F-1AA6B12B7EEE}" type="sibTrans" cxnId="{F9772491-B1A7-46C0-960B-2BE8D70A4BA7}">
      <dgm:prSet/>
      <dgm:spPr/>
      <dgm:t>
        <a:bodyPr/>
        <a:lstStyle/>
        <a:p>
          <a:endParaRPr lang="en-US" sz="2000" b="1"/>
        </a:p>
      </dgm:t>
    </dgm:pt>
    <dgm:pt modelId="{8B1D190F-608B-424C-BD7D-B5C3FE977758}">
      <dgm:prSet phldrT="[Text]" custT="1"/>
      <dgm:spPr/>
      <dgm:t>
        <a:bodyPr/>
        <a:lstStyle/>
        <a:p>
          <a:r>
            <a:rPr lang="en-US" sz="1800" b="1" dirty="0" smtClean="0"/>
            <a:t>any attribute that is part of a key</a:t>
          </a:r>
          <a:endParaRPr lang="en-US" sz="1800" b="1" dirty="0"/>
        </a:p>
      </dgm:t>
    </dgm:pt>
    <dgm:pt modelId="{19F6BBFA-4255-474E-BF32-7F56A3DC033E}" type="parTrans" cxnId="{27909D83-B6AF-45FF-8361-8A9B6B6983FD}">
      <dgm:prSet/>
      <dgm:spPr/>
      <dgm:t>
        <a:bodyPr/>
        <a:lstStyle/>
        <a:p>
          <a:endParaRPr lang="en-US" sz="2000" b="1"/>
        </a:p>
      </dgm:t>
    </dgm:pt>
    <dgm:pt modelId="{E681C60B-9539-445A-922A-4D0DA9980629}" type="sibTrans" cxnId="{27909D83-B6AF-45FF-8361-8A9B6B6983FD}">
      <dgm:prSet/>
      <dgm:spPr/>
      <dgm:t>
        <a:bodyPr/>
        <a:lstStyle/>
        <a:p>
          <a:endParaRPr lang="en-US" sz="2000" b="1"/>
        </a:p>
      </dgm:t>
    </dgm:pt>
    <dgm:pt modelId="{9F78EEFB-C650-48B3-B02A-428EEDC42F01}">
      <dgm:prSet phldrT="[Text]" custT="1"/>
      <dgm:spPr/>
      <dgm:t>
        <a:bodyPr/>
        <a:lstStyle/>
        <a:p>
          <a:pPr algn="l"/>
          <a:r>
            <a:rPr lang="en-US" sz="1800" b="1" dirty="0" err="1" smtClean="0">
              <a:solidFill>
                <a:schemeClr val="bg1"/>
              </a:solidFill>
            </a:rPr>
            <a:t>Superkey</a:t>
          </a:r>
          <a:endParaRPr lang="en-US" sz="1800" b="1" dirty="0">
            <a:solidFill>
              <a:schemeClr val="bg1"/>
            </a:solidFill>
          </a:endParaRPr>
        </a:p>
      </dgm:t>
    </dgm:pt>
    <dgm:pt modelId="{887CA05E-669F-4E2F-AADF-ED4B9111346D}" type="parTrans" cxnId="{7CABE772-9D0A-4DC8-87F4-4626695275AE}">
      <dgm:prSet/>
      <dgm:spPr/>
      <dgm:t>
        <a:bodyPr/>
        <a:lstStyle/>
        <a:p>
          <a:endParaRPr lang="en-US" sz="2000" b="1"/>
        </a:p>
      </dgm:t>
    </dgm:pt>
    <dgm:pt modelId="{576C5317-A88D-4E9E-BB4F-747194A81861}" type="sibTrans" cxnId="{7CABE772-9D0A-4DC8-87F4-4626695275AE}">
      <dgm:prSet/>
      <dgm:spPr/>
      <dgm:t>
        <a:bodyPr/>
        <a:lstStyle/>
        <a:p>
          <a:endParaRPr lang="en-US" sz="2000" b="1"/>
        </a:p>
      </dgm:t>
    </dgm:pt>
    <dgm:pt modelId="{9C60784A-4721-4EF0-9D9F-D67382FF741D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  any key that uniquely identifies each row</a:t>
          </a:r>
          <a:endParaRPr lang="en-US" sz="1800" b="1" dirty="0"/>
        </a:p>
      </dgm:t>
    </dgm:pt>
    <dgm:pt modelId="{6DD301AA-AB45-4029-89B0-E739BC78B535}" type="parTrans" cxnId="{E7610E37-BB15-4AB7-BE37-03397224D662}">
      <dgm:prSet/>
      <dgm:spPr/>
      <dgm:t>
        <a:bodyPr/>
        <a:lstStyle/>
        <a:p>
          <a:endParaRPr lang="en-US" sz="2000" b="1"/>
        </a:p>
      </dgm:t>
    </dgm:pt>
    <dgm:pt modelId="{69133A6F-E479-4513-BFCD-4F020BF8DDC3}" type="sibTrans" cxnId="{E7610E37-BB15-4AB7-BE37-03397224D662}">
      <dgm:prSet/>
      <dgm:spPr/>
      <dgm:t>
        <a:bodyPr/>
        <a:lstStyle/>
        <a:p>
          <a:endParaRPr lang="en-US" sz="2000" b="1"/>
        </a:p>
      </dgm:t>
    </dgm:pt>
    <dgm:pt modelId="{798F5A34-2AD7-4B01-8869-046C5A81624A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</a:rPr>
            <a:t>Candidate key</a:t>
          </a:r>
          <a:endParaRPr lang="en-US" sz="1800" b="1" dirty="0">
            <a:solidFill>
              <a:schemeClr val="bg1"/>
            </a:solidFill>
          </a:endParaRPr>
        </a:p>
      </dgm:t>
    </dgm:pt>
    <dgm:pt modelId="{DEF4586C-F031-4919-9939-F0C3830CFDD4}" type="parTrans" cxnId="{12849BC0-35B7-4046-BD52-E75B7EF10CFB}">
      <dgm:prSet/>
      <dgm:spPr/>
      <dgm:t>
        <a:bodyPr/>
        <a:lstStyle/>
        <a:p>
          <a:endParaRPr lang="en-US" sz="2000" b="1"/>
        </a:p>
      </dgm:t>
    </dgm:pt>
    <dgm:pt modelId="{7C93B73E-2B1E-4EA8-B0AA-186E18B5D864}" type="sibTrans" cxnId="{12849BC0-35B7-4046-BD52-E75B7EF10CFB}">
      <dgm:prSet/>
      <dgm:spPr/>
      <dgm:t>
        <a:bodyPr/>
        <a:lstStyle/>
        <a:p>
          <a:endParaRPr lang="en-US" sz="2000" b="1"/>
        </a:p>
      </dgm:t>
    </dgm:pt>
    <dgm:pt modelId="{44E8C941-53A6-4CF4-BA0B-581D7619A327}">
      <dgm:prSet phldrT="[Text]" custT="1"/>
      <dgm:spPr>
        <a:solidFill>
          <a:srgbClr val="4F85DD"/>
        </a:solidFill>
      </dgm:spPr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</a:rPr>
            <a:t>Surrogate Key</a:t>
          </a:r>
          <a:endParaRPr lang="en-US" sz="1800" b="1" dirty="0">
            <a:solidFill>
              <a:schemeClr val="bg1"/>
            </a:solidFill>
          </a:endParaRPr>
        </a:p>
      </dgm:t>
    </dgm:pt>
    <dgm:pt modelId="{F2EEECAF-10E8-45D4-9CA5-363B9799CB80}" type="parTrans" cxnId="{B27A51C2-60E6-427E-894A-F62D63E2E111}">
      <dgm:prSet/>
      <dgm:spPr/>
      <dgm:t>
        <a:bodyPr/>
        <a:lstStyle/>
        <a:p>
          <a:endParaRPr lang="en-US" sz="2000" b="1"/>
        </a:p>
      </dgm:t>
    </dgm:pt>
    <dgm:pt modelId="{93372F59-A38A-4261-8D0F-A1C5190D66FB}" type="sibTrans" cxnId="{B27A51C2-60E6-427E-894A-F62D63E2E111}">
      <dgm:prSet/>
      <dgm:spPr/>
      <dgm:t>
        <a:bodyPr/>
        <a:lstStyle/>
        <a:p>
          <a:endParaRPr lang="en-US" sz="2000" b="1"/>
        </a:p>
      </dgm:t>
    </dgm:pt>
    <dgm:pt modelId="{3A94AC40-D293-46F9-86C0-7A7727EDB225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  a </a:t>
          </a:r>
          <a:r>
            <a:rPr lang="en-US" sz="1800" b="1" dirty="0" err="1" smtClean="0"/>
            <a:t>superkey</a:t>
          </a:r>
          <a:r>
            <a:rPr lang="en-US" sz="1800" b="1" dirty="0" smtClean="0"/>
            <a:t> without redundancies</a:t>
          </a:r>
          <a:endParaRPr lang="en-US" sz="1800" b="1" dirty="0"/>
        </a:p>
      </dgm:t>
    </dgm:pt>
    <dgm:pt modelId="{8E38F4CE-228E-43E3-A151-2A2829B681BB}" type="parTrans" cxnId="{124C77E8-ABFE-4C92-BD2E-87824190884B}">
      <dgm:prSet/>
      <dgm:spPr/>
      <dgm:t>
        <a:bodyPr/>
        <a:lstStyle/>
        <a:p>
          <a:endParaRPr lang="en-US" sz="2000" b="1"/>
        </a:p>
      </dgm:t>
    </dgm:pt>
    <dgm:pt modelId="{8B3F4D00-1D12-4C89-9893-DCCB2C137232}" type="sibTrans" cxnId="{124C77E8-ABFE-4C92-BD2E-87824190884B}">
      <dgm:prSet/>
      <dgm:spPr/>
      <dgm:t>
        <a:bodyPr/>
        <a:lstStyle/>
        <a:p>
          <a:endParaRPr lang="en-US" sz="2000" b="1"/>
        </a:p>
      </dgm:t>
    </dgm:pt>
    <dgm:pt modelId="{021114FC-5795-4DF6-AB1D-7672CB73A341}">
      <dgm:prSet custT="1"/>
      <dgm:spPr/>
      <dgm:t>
        <a:bodyPr/>
        <a:lstStyle/>
        <a:p>
          <a:r>
            <a:rPr lang="en-US" sz="1800" b="1" dirty="0" smtClean="0"/>
            <a:t>artificial or identity key/a substitution for the PK</a:t>
          </a:r>
          <a:endParaRPr lang="en-US" sz="1800" b="1" dirty="0"/>
        </a:p>
      </dgm:t>
    </dgm:pt>
    <dgm:pt modelId="{55080FE4-942E-41C4-A855-8CDA13052233}" type="parTrans" cxnId="{BA50EB97-DEF4-4563-8020-4294F058F5B8}">
      <dgm:prSet/>
      <dgm:spPr/>
      <dgm:t>
        <a:bodyPr/>
        <a:lstStyle/>
        <a:p>
          <a:endParaRPr lang="en-US" sz="2000" b="1"/>
        </a:p>
      </dgm:t>
    </dgm:pt>
    <dgm:pt modelId="{77F22151-2DB1-46E2-926E-C6CEF8A5B579}" type="sibTrans" cxnId="{BA50EB97-DEF4-4563-8020-4294F058F5B8}">
      <dgm:prSet/>
      <dgm:spPr/>
      <dgm:t>
        <a:bodyPr/>
        <a:lstStyle/>
        <a:p>
          <a:endParaRPr lang="en-US" sz="2000" b="1"/>
        </a:p>
      </dgm:t>
    </dgm:pt>
    <dgm:pt modelId="{C3D282C1-9D59-4632-9568-6B6777368867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 Key (PK)</a:t>
          </a:r>
          <a:endParaRPr lang="en-US" sz="1800" b="1" dirty="0"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5B843-827E-48AE-B20C-1C9000521CC8}" type="parTrans" cxnId="{40D1D94C-A834-4796-9522-FC06820B830B}">
      <dgm:prSet/>
      <dgm:spPr/>
      <dgm:t>
        <a:bodyPr/>
        <a:lstStyle/>
        <a:p>
          <a:endParaRPr lang="en-US" b="1"/>
        </a:p>
      </dgm:t>
    </dgm:pt>
    <dgm:pt modelId="{D7110F8C-A81E-4C9F-8CF5-A7B9675C2715}" type="sibTrans" cxnId="{40D1D94C-A834-4796-9522-FC06820B830B}">
      <dgm:prSet/>
      <dgm:spPr/>
      <dgm:t>
        <a:bodyPr/>
        <a:lstStyle/>
        <a:p>
          <a:endParaRPr lang="en-US" b="1"/>
        </a:p>
      </dgm:t>
    </dgm:pt>
    <dgm:pt modelId="{92165201-3F50-4B9B-BEC1-BF1017545EB2}">
      <dgm:prSet phldrT="[Text]" custT="1"/>
      <dgm:spPr/>
      <dgm:t>
        <a:bodyPr/>
        <a:lstStyle/>
        <a:p>
          <a:r>
            <a:rPr lang="en-US" sz="1800" b="1" dirty="0" smtClean="0"/>
            <a:t>an attribute (or a combination of attributes) that uniquely identifies any given entity (row)</a:t>
          </a:r>
          <a:endParaRPr lang="en-US" sz="1800" b="1" dirty="0"/>
        </a:p>
      </dgm:t>
    </dgm:pt>
    <dgm:pt modelId="{8FAE8816-69E9-473D-8E23-4AA6F1A43E7D}" type="parTrans" cxnId="{915158E1-CCF2-4D15-9C4C-13C1264C05E9}">
      <dgm:prSet/>
      <dgm:spPr/>
      <dgm:t>
        <a:bodyPr/>
        <a:lstStyle/>
        <a:p>
          <a:endParaRPr lang="en-US" b="1"/>
        </a:p>
      </dgm:t>
    </dgm:pt>
    <dgm:pt modelId="{DE34318F-F16F-4AE1-AF4D-C74E85707FD9}" type="sibTrans" cxnId="{915158E1-CCF2-4D15-9C4C-13C1264C05E9}">
      <dgm:prSet/>
      <dgm:spPr/>
      <dgm:t>
        <a:bodyPr/>
        <a:lstStyle/>
        <a:p>
          <a:endParaRPr lang="en-US" b="1"/>
        </a:p>
      </dgm:t>
    </dgm:pt>
    <dgm:pt modelId="{23419932-F0D5-42D3-B693-9DB7D8AAD243}">
      <dgm:prSet custT="1"/>
      <dgm:spPr>
        <a:solidFill>
          <a:srgbClr val="FF6699"/>
        </a:solidFill>
      </dgm:spPr>
      <dgm:t>
        <a:bodyPr/>
        <a:lstStyle/>
        <a:p>
          <a:pPr algn="l"/>
          <a:r>
            <a:rPr lang="en-US" sz="18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Foreign key (FK) </a:t>
          </a:r>
          <a:endParaRPr lang="en-US" sz="1800" b="1" dirty="0">
            <a:solidFill>
              <a:srgbClr val="FFFF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D811C65B-E20E-4BA0-B173-AC366CBEB2D7}" type="parTrans" cxnId="{72C1D97E-2BED-4B57-8348-9FC3411E0802}">
      <dgm:prSet/>
      <dgm:spPr/>
      <dgm:t>
        <a:bodyPr/>
        <a:lstStyle/>
        <a:p>
          <a:endParaRPr lang="en-US" b="1"/>
        </a:p>
      </dgm:t>
    </dgm:pt>
    <dgm:pt modelId="{D0EBD7BB-EB52-4B8C-94FA-F44E57D41611}" type="sibTrans" cxnId="{72C1D97E-2BED-4B57-8348-9FC3411E0802}">
      <dgm:prSet/>
      <dgm:spPr/>
      <dgm:t>
        <a:bodyPr/>
        <a:lstStyle/>
        <a:p>
          <a:endParaRPr lang="en-US" b="1"/>
        </a:p>
      </dgm:t>
    </dgm:pt>
    <dgm:pt modelId="{0DBD119F-247F-43C1-B97F-40DC848B5D21}">
      <dgm:prSet custT="1"/>
      <dgm:spPr/>
      <dgm:t>
        <a:bodyPr/>
        <a:lstStyle/>
        <a:p>
          <a:r>
            <a:rPr lang="en-US" sz="1800" b="1" dirty="0" smtClean="0"/>
            <a:t>an attribute whose values match PK values in the related table</a:t>
          </a:r>
        </a:p>
      </dgm:t>
    </dgm:pt>
    <dgm:pt modelId="{7209E5BA-F0F5-4309-A6C8-ADB41C752666}" type="parTrans" cxnId="{64D338CC-3CE2-4D95-BCA1-9FA3FA9581FB}">
      <dgm:prSet/>
      <dgm:spPr/>
      <dgm:t>
        <a:bodyPr/>
        <a:lstStyle/>
        <a:p>
          <a:endParaRPr lang="en-US" b="1"/>
        </a:p>
      </dgm:t>
    </dgm:pt>
    <dgm:pt modelId="{2C8E0E6B-F0AB-444B-83A2-3B0DD1495524}" type="sibTrans" cxnId="{64D338CC-3CE2-4D95-BCA1-9FA3FA9581FB}">
      <dgm:prSet/>
      <dgm:spPr/>
      <dgm:t>
        <a:bodyPr/>
        <a:lstStyle/>
        <a:p>
          <a:endParaRPr lang="en-US" b="1"/>
        </a:p>
      </dgm:t>
    </dgm:pt>
    <dgm:pt modelId="{8FC52305-FBDC-4907-AE48-298A4908383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en-US" sz="1800" b="1" dirty="0" smtClean="0">
              <a:solidFill>
                <a:schemeClr val="bg1"/>
              </a:solidFill>
            </a:rPr>
            <a:t>Secondary key </a:t>
          </a:r>
        </a:p>
      </dgm:t>
    </dgm:pt>
    <dgm:pt modelId="{C6E00837-18EE-4865-9620-57BAB4334E27}" type="parTrans" cxnId="{F0BE6C79-3AB7-4296-9F9A-CE42267A08D1}">
      <dgm:prSet/>
      <dgm:spPr/>
      <dgm:t>
        <a:bodyPr/>
        <a:lstStyle/>
        <a:p>
          <a:endParaRPr lang="en-US" b="1"/>
        </a:p>
      </dgm:t>
    </dgm:pt>
    <dgm:pt modelId="{2D857F34-D06A-414C-8D04-2EA1276DF2FC}" type="sibTrans" cxnId="{F0BE6C79-3AB7-4296-9F9A-CE42267A08D1}">
      <dgm:prSet/>
      <dgm:spPr/>
      <dgm:t>
        <a:bodyPr/>
        <a:lstStyle/>
        <a:p>
          <a:endParaRPr lang="en-US" b="1"/>
        </a:p>
      </dgm:t>
    </dgm:pt>
    <dgm:pt modelId="{BC9DF884-F49D-41C9-8BA4-3221A8D0B7A5}">
      <dgm:prSet custT="1"/>
      <dgm:spPr/>
      <dgm:t>
        <a:bodyPr/>
        <a:lstStyle/>
        <a:p>
          <a:pPr marL="0" indent="0"/>
          <a:r>
            <a:rPr lang="en-US" sz="1800" b="1" dirty="0" smtClean="0"/>
            <a:t>Key used strictly for data retrieval purposes</a:t>
          </a:r>
        </a:p>
      </dgm:t>
    </dgm:pt>
    <dgm:pt modelId="{A2D33F82-D0EA-4CA6-B399-8ACA4AB4F301}" type="parTrans" cxnId="{6D7396F9-A194-403E-B0A4-B8AC55D69052}">
      <dgm:prSet/>
      <dgm:spPr/>
      <dgm:t>
        <a:bodyPr/>
        <a:lstStyle/>
        <a:p>
          <a:endParaRPr lang="en-US" b="1"/>
        </a:p>
      </dgm:t>
    </dgm:pt>
    <dgm:pt modelId="{43B4A4B8-3F5E-4D6D-9570-8C051E65FD6C}" type="sibTrans" cxnId="{6D7396F9-A194-403E-B0A4-B8AC55D69052}">
      <dgm:prSet/>
      <dgm:spPr/>
      <dgm:t>
        <a:bodyPr/>
        <a:lstStyle/>
        <a:p>
          <a:endParaRPr lang="en-US" b="1"/>
        </a:p>
      </dgm:t>
    </dgm:pt>
    <dgm:pt modelId="{23AF4EFA-B031-4E32-BAF8-553C0A81E628}" type="pres">
      <dgm:prSet presAssocID="{0D3B26EB-8C3F-44F9-82CB-1A19A6936F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C52665-C0F7-475C-B71D-F19A85408CD9}" type="pres">
      <dgm:prSet presAssocID="{C3D282C1-9D59-4632-9568-6B6777368867}" presName="linNode" presStyleCnt="0"/>
      <dgm:spPr/>
    </dgm:pt>
    <dgm:pt modelId="{21E090A0-4A34-4970-8498-83B53BE7A5E7}" type="pres">
      <dgm:prSet presAssocID="{C3D282C1-9D59-4632-9568-6B6777368867}" presName="parentText" presStyleLbl="node1" presStyleIdx="0" presStyleCnt="8" custScaleX="650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F38AB-7B05-4CB4-8B5E-8EC64C6DB229}" type="pres">
      <dgm:prSet presAssocID="{C3D282C1-9D59-4632-9568-6B6777368867}" presName="descendantText" presStyleLbl="alignAccFollowNode1" presStyleIdx="0" presStyleCnt="8" custScaleX="121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F05F3-ABC1-4245-AF57-178F48B6DA7D}" type="pres">
      <dgm:prSet presAssocID="{D7110F8C-A81E-4C9F-8CF5-A7B9675C2715}" presName="sp" presStyleCnt="0"/>
      <dgm:spPr/>
    </dgm:pt>
    <dgm:pt modelId="{C591E178-5E9A-4AA0-A604-4C5C8A3E82C0}" type="pres">
      <dgm:prSet presAssocID="{3FDEFEB7-FBFA-41C9-A0A5-AF7B60F14E46}" presName="linNode" presStyleCnt="0"/>
      <dgm:spPr/>
    </dgm:pt>
    <dgm:pt modelId="{0AE51B15-C04B-487D-8A9F-5B2819EF6C11}" type="pres">
      <dgm:prSet presAssocID="{3FDEFEB7-FBFA-41C9-A0A5-AF7B60F14E46}" presName="parentText" presStyleLbl="node1" presStyleIdx="1" presStyleCnt="8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FCC05-C72D-400C-8769-ADDCB820300E}" type="pres">
      <dgm:prSet presAssocID="{3FDEFEB7-FBFA-41C9-A0A5-AF7B60F14E46}" presName="descendantText" presStyleLbl="alignAccFollowNode1" presStyleIdx="1" presStyleCnt="8" custScaleX="12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3559A-A354-4531-802C-6608BB89D852}" type="pres">
      <dgm:prSet presAssocID="{D3093E64-026B-4866-9580-66B6246A2459}" presName="sp" presStyleCnt="0"/>
      <dgm:spPr/>
    </dgm:pt>
    <dgm:pt modelId="{44F50C8B-57C3-4D30-9F01-5F6CD45C1BE5}" type="pres">
      <dgm:prSet presAssocID="{7BC9821A-DCC2-450C-8BDC-1F0DDC7E292C}" presName="linNode" presStyleCnt="0"/>
      <dgm:spPr/>
    </dgm:pt>
    <dgm:pt modelId="{F199AB18-F477-4E4D-92BE-B0B914509508}" type="pres">
      <dgm:prSet presAssocID="{7BC9821A-DCC2-450C-8BDC-1F0DDC7E292C}" presName="parentText" presStyleLbl="node1" presStyleIdx="2" presStyleCnt="8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87E03-069E-459D-B27C-E9E11E81B4FC}" type="pres">
      <dgm:prSet presAssocID="{7BC9821A-DCC2-450C-8BDC-1F0DDC7E292C}" presName="descendantText" presStyleLbl="alignAccFollowNode1" presStyleIdx="2" presStyleCnt="8" custScaleX="12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2BFF9-03EA-4384-B9F5-20EC70C974A0}" type="pres">
      <dgm:prSet presAssocID="{01B3DA07-05D4-40C9-9B0F-1AA6B12B7EEE}" presName="sp" presStyleCnt="0"/>
      <dgm:spPr/>
    </dgm:pt>
    <dgm:pt modelId="{A513FC34-9377-470D-888F-5A58E77DBB75}" type="pres">
      <dgm:prSet presAssocID="{9F78EEFB-C650-48B3-B02A-428EEDC42F01}" presName="linNode" presStyleCnt="0"/>
      <dgm:spPr/>
    </dgm:pt>
    <dgm:pt modelId="{A5E68E59-634D-4FBC-B758-4BA6474127FA}" type="pres">
      <dgm:prSet presAssocID="{9F78EEFB-C650-48B3-B02A-428EEDC42F01}" presName="parentText" presStyleLbl="node1" presStyleIdx="3" presStyleCnt="8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830B4-4A2A-449F-BF00-37668BB442EB}" type="pres">
      <dgm:prSet presAssocID="{9F78EEFB-C650-48B3-B02A-428EEDC42F01}" presName="descendantText" presStyleLbl="alignAccFollowNode1" presStyleIdx="3" presStyleCnt="8" custScaleX="12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1026B-E9E5-4AFA-884A-0F0C912D281A}" type="pres">
      <dgm:prSet presAssocID="{576C5317-A88D-4E9E-BB4F-747194A81861}" presName="sp" presStyleCnt="0"/>
      <dgm:spPr/>
    </dgm:pt>
    <dgm:pt modelId="{29ED8176-2850-4ECF-9A2C-771F741009BA}" type="pres">
      <dgm:prSet presAssocID="{798F5A34-2AD7-4B01-8869-046C5A81624A}" presName="linNode" presStyleCnt="0"/>
      <dgm:spPr/>
    </dgm:pt>
    <dgm:pt modelId="{E7B29426-618D-4E86-8E69-32A0F9DE29F2}" type="pres">
      <dgm:prSet presAssocID="{798F5A34-2AD7-4B01-8869-046C5A81624A}" presName="parentText" presStyleLbl="node1" presStyleIdx="4" presStyleCnt="8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35CA6-454B-4EB1-ADB4-44D0A960CC30}" type="pres">
      <dgm:prSet presAssocID="{798F5A34-2AD7-4B01-8869-046C5A81624A}" presName="descendantText" presStyleLbl="alignAccFollowNode1" presStyleIdx="4" presStyleCnt="8" custScaleX="12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1F406-110B-48F0-8122-04540F51BE8D}" type="pres">
      <dgm:prSet presAssocID="{7C93B73E-2B1E-4EA8-B0AA-186E18B5D864}" presName="sp" presStyleCnt="0"/>
      <dgm:spPr/>
    </dgm:pt>
    <dgm:pt modelId="{385357AB-1E8F-4A25-9B11-1A3407E14897}" type="pres">
      <dgm:prSet presAssocID="{44E8C941-53A6-4CF4-BA0B-581D7619A327}" presName="linNode" presStyleCnt="0"/>
      <dgm:spPr/>
    </dgm:pt>
    <dgm:pt modelId="{7C525D85-06CB-4B4D-9CC8-4047B45ADAC8}" type="pres">
      <dgm:prSet presAssocID="{44E8C941-53A6-4CF4-BA0B-581D7619A327}" presName="parentText" presStyleLbl="node1" presStyleIdx="5" presStyleCnt="8" custScaleX="65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3DC27-3441-436E-B5DA-5DF476A34B4A}" type="pres">
      <dgm:prSet presAssocID="{44E8C941-53A6-4CF4-BA0B-581D7619A327}" presName="descendantText" presStyleLbl="alignAccFollowNode1" presStyleIdx="5" presStyleCnt="8" custScaleX="12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B6B0E-85F4-4E59-8162-BF48078F0840}" type="pres">
      <dgm:prSet presAssocID="{93372F59-A38A-4261-8D0F-A1C5190D66FB}" presName="sp" presStyleCnt="0"/>
      <dgm:spPr/>
    </dgm:pt>
    <dgm:pt modelId="{F70A4923-ED1F-4135-BBB7-29732226E23A}" type="pres">
      <dgm:prSet presAssocID="{23419932-F0D5-42D3-B693-9DB7D8AAD243}" presName="linNode" presStyleCnt="0"/>
      <dgm:spPr/>
    </dgm:pt>
    <dgm:pt modelId="{89881B57-986B-4608-9F1C-2731C27E1F41}" type="pres">
      <dgm:prSet presAssocID="{23419932-F0D5-42D3-B693-9DB7D8AAD243}" presName="parentText" presStyleLbl="node1" presStyleIdx="6" presStyleCnt="8" custScaleX="719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0EF33-743F-4D25-AE04-59E782227B90}" type="pres">
      <dgm:prSet presAssocID="{23419932-F0D5-42D3-B693-9DB7D8AAD243}" presName="descendantText" presStyleLbl="alignAccFollowNode1" presStyleIdx="6" presStyleCnt="8" custScaleX="138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228D3-6193-497A-B27D-659A91E33A47}" type="pres">
      <dgm:prSet presAssocID="{D0EBD7BB-EB52-4B8C-94FA-F44E57D41611}" presName="sp" presStyleCnt="0"/>
      <dgm:spPr/>
    </dgm:pt>
    <dgm:pt modelId="{80C28FD1-CE3A-44C1-A236-FDD5AEC37847}" type="pres">
      <dgm:prSet presAssocID="{8FC52305-FBDC-4907-AE48-298A4908383E}" presName="linNode" presStyleCnt="0"/>
      <dgm:spPr/>
    </dgm:pt>
    <dgm:pt modelId="{F0350802-7908-4369-8C07-EA453233AA13}" type="pres">
      <dgm:prSet presAssocID="{8FC52305-FBDC-4907-AE48-298A4908383E}" presName="parentText" presStyleLbl="node1" presStyleIdx="7" presStyleCnt="8" custScaleX="646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C2A15-7726-4693-A3F1-62B01FF4CB5F}" type="pres">
      <dgm:prSet presAssocID="{8FC52305-FBDC-4907-AE48-298A4908383E}" presName="descendantText" presStyleLbl="alignAccFollowNode1" presStyleIdx="7" presStyleCnt="8" custScaleX="120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142FE-0E85-4FD5-8F6A-7E243B3D12A2}" type="presOf" srcId="{0D3B26EB-8C3F-44F9-82CB-1A19A6936F1B}" destId="{23AF4EFA-B031-4E32-BAF8-553C0A81E628}" srcOrd="0" destOrd="0" presId="urn:microsoft.com/office/officeart/2005/8/layout/vList5"/>
    <dgm:cxn modelId="{BA50EB97-DEF4-4563-8020-4294F058F5B8}" srcId="{44E8C941-53A6-4CF4-BA0B-581D7619A327}" destId="{021114FC-5795-4DF6-AB1D-7672CB73A341}" srcOrd="0" destOrd="0" parTransId="{55080FE4-942E-41C4-A855-8CDA13052233}" sibTransId="{77F22151-2DB1-46E2-926E-C6CEF8A5B579}"/>
    <dgm:cxn modelId="{C5F6DBF9-3691-46B8-9DDF-53578BBA5B5E}" type="presOf" srcId="{23419932-F0D5-42D3-B693-9DB7D8AAD243}" destId="{89881B57-986B-4608-9F1C-2731C27E1F41}" srcOrd="0" destOrd="0" presId="urn:microsoft.com/office/officeart/2005/8/layout/vList5"/>
    <dgm:cxn modelId="{CD7D19AB-0835-431F-9DF4-538D70051288}" type="presOf" srcId="{9F78EEFB-C650-48B3-B02A-428EEDC42F01}" destId="{A5E68E59-634D-4FBC-B758-4BA6474127FA}" srcOrd="0" destOrd="0" presId="urn:microsoft.com/office/officeart/2005/8/layout/vList5"/>
    <dgm:cxn modelId="{3A55854B-07E5-48F1-B043-3A0887F30965}" srcId="{0D3B26EB-8C3F-44F9-82CB-1A19A6936F1B}" destId="{3FDEFEB7-FBFA-41C9-A0A5-AF7B60F14E46}" srcOrd="1" destOrd="0" parTransId="{AF4F0FDA-A2D3-4C96-A3F8-AA079C4615D4}" sibTransId="{D3093E64-026B-4866-9580-66B6246A2459}"/>
    <dgm:cxn modelId="{5C154ED4-E437-4932-AE6E-B99C341EFCBA}" type="presOf" srcId="{798F5A34-2AD7-4B01-8869-046C5A81624A}" destId="{E7B29426-618D-4E86-8E69-32A0F9DE29F2}" srcOrd="0" destOrd="0" presId="urn:microsoft.com/office/officeart/2005/8/layout/vList5"/>
    <dgm:cxn modelId="{F4EDC23A-5AF4-4C26-B47E-5E74CC72671C}" type="presOf" srcId="{92165201-3F50-4B9B-BEC1-BF1017545EB2}" destId="{480F38AB-7B05-4CB4-8B5E-8EC64C6DB229}" srcOrd="0" destOrd="0" presId="urn:microsoft.com/office/officeart/2005/8/layout/vList5"/>
    <dgm:cxn modelId="{F9772491-B1A7-46C0-960B-2BE8D70A4BA7}" srcId="{0D3B26EB-8C3F-44F9-82CB-1A19A6936F1B}" destId="{7BC9821A-DCC2-450C-8BDC-1F0DDC7E292C}" srcOrd="2" destOrd="0" parTransId="{09A28F62-432E-4F28-BA36-931D0AB59B84}" sibTransId="{01B3DA07-05D4-40C9-9B0F-1AA6B12B7EEE}"/>
    <dgm:cxn modelId="{F0BE6C79-3AB7-4296-9F9A-CE42267A08D1}" srcId="{0D3B26EB-8C3F-44F9-82CB-1A19A6936F1B}" destId="{8FC52305-FBDC-4907-AE48-298A4908383E}" srcOrd="7" destOrd="0" parTransId="{C6E00837-18EE-4865-9620-57BAB4334E27}" sibTransId="{2D857F34-D06A-414C-8D04-2EA1276DF2FC}"/>
    <dgm:cxn modelId="{6BE5C747-7A0C-487C-A06E-643BCED47351}" type="presOf" srcId="{9C60784A-4721-4EF0-9D9F-D67382FF741D}" destId="{3CD830B4-4A2A-449F-BF00-37668BB442EB}" srcOrd="0" destOrd="0" presId="urn:microsoft.com/office/officeart/2005/8/layout/vList5"/>
    <dgm:cxn modelId="{61E9E3F6-43A4-48BA-9196-4DA8FFC06423}" type="presOf" srcId="{3FDEFEB7-FBFA-41C9-A0A5-AF7B60F14E46}" destId="{0AE51B15-C04B-487D-8A9F-5B2819EF6C11}" srcOrd="0" destOrd="0" presId="urn:microsoft.com/office/officeart/2005/8/layout/vList5"/>
    <dgm:cxn modelId="{E9CB8CB4-A263-4858-A73A-D58DEB54A4D9}" type="presOf" srcId="{88B7A534-F01D-4B22-9DAA-1353082EAE2E}" destId="{DECFCC05-C72D-400C-8769-ADDCB820300E}" srcOrd="0" destOrd="0" presId="urn:microsoft.com/office/officeart/2005/8/layout/vList5"/>
    <dgm:cxn modelId="{DB3700DB-04FA-47EB-B29C-6FA7E98C6B2C}" type="presOf" srcId="{3A94AC40-D293-46F9-86C0-7A7727EDB225}" destId="{BEB35CA6-454B-4EB1-ADB4-44D0A960CC30}" srcOrd="0" destOrd="0" presId="urn:microsoft.com/office/officeart/2005/8/layout/vList5"/>
    <dgm:cxn modelId="{8CDDDA41-D983-4FFE-B212-3AE29C881DFB}" type="presOf" srcId="{8FC52305-FBDC-4907-AE48-298A4908383E}" destId="{F0350802-7908-4369-8C07-EA453233AA13}" srcOrd="0" destOrd="0" presId="urn:microsoft.com/office/officeart/2005/8/layout/vList5"/>
    <dgm:cxn modelId="{E7610E37-BB15-4AB7-BE37-03397224D662}" srcId="{9F78EEFB-C650-48B3-B02A-428EEDC42F01}" destId="{9C60784A-4721-4EF0-9D9F-D67382FF741D}" srcOrd="0" destOrd="0" parTransId="{6DD301AA-AB45-4029-89B0-E739BC78B535}" sibTransId="{69133A6F-E479-4513-BFCD-4F020BF8DDC3}"/>
    <dgm:cxn modelId="{6D7396F9-A194-403E-B0A4-B8AC55D69052}" srcId="{8FC52305-FBDC-4907-AE48-298A4908383E}" destId="{BC9DF884-F49D-41C9-8BA4-3221A8D0B7A5}" srcOrd="0" destOrd="0" parTransId="{A2D33F82-D0EA-4CA6-B399-8ACA4AB4F301}" sibTransId="{43B4A4B8-3F5E-4D6D-9570-8C051E65FD6C}"/>
    <dgm:cxn modelId="{7CABE772-9D0A-4DC8-87F4-4626695275AE}" srcId="{0D3B26EB-8C3F-44F9-82CB-1A19A6936F1B}" destId="{9F78EEFB-C650-48B3-B02A-428EEDC42F01}" srcOrd="3" destOrd="0" parTransId="{887CA05E-669F-4E2F-AADF-ED4B9111346D}" sibTransId="{576C5317-A88D-4E9E-BB4F-747194A81861}"/>
    <dgm:cxn modelId="{915158E1-CCF2-4D15-9C4C-13C1264C05E9}" srcId="{C3D282C1-9D59-4632-9568-6B6777368867}" destId="{92165201-3F50-4B9B-BEC1-BF1017545EB2}" srcOrd="0" destOrd="0" parTransId="{8FAE8816-69E9-473D-8E23-4AA6F1A43E7D}" sibTransId="{DE34318F-F16F-4AE1-AF4D-C74E85707FD9}"/>
    <dgm:cxn modelId="{CB38B550-1CDA-4BB5-BA91-C5DF690C0C3B}" type="presOf" srcId="{7BC9821A-DCC2-450C-8BDC-1F0DDC7E292C}" destId="{F199AB18-F477-4E4D-92BE-B0B914509508}" srcOrd="0" destOrd="0" presId="urn:microsoft.com/office/officeart/2005/8/layout/vList5"/>
    <dgm:cxn modelId="{3C2C168A-9C85-4D9C-BA38-B4D3DEA864E1}" type="presOf" srcId="{BC9DF884-F49D-41C9-8BA4-3221A8D0B7A5}" destId="{125C2A15-7726-4693-A3F1-62B01FF4CB5F}" srcOrd="0" destOrd="0" presId="urn:microsoft.com/office/officeart/2005/8/layout/vList5"/>
    <dgm:cxn modelId="{1DB2B3FB-77FF-434E-9306-E33E77FC02FF}" type="presOf" srcId="{8B1D190F-608B-424C-BD7D-B5C3FE977758}" destId="{79587E03-069E-459D-B27C-E9E11E81B4FC}" srcOrd="0" destOrd="0" presId="urn:microsoft.com/office/officeart/2005/8/layout/vList5"/>
    <dgm:cxn modelId="{64D338CC-3CE2-4D95-BCA1-9FA3FA9581FB}" srcId="{23419932-F0D5-42D3-B693-9DB7D8AAD243}" destId="{0DBD119F-247F-43C1-B97F-40DC848B5D21}" srcOrd="0" destOrd="0" parTransId="{7209E5BA-F0F5-4309-A6C8-ADB41C752666}" sibTransId="{2C8E0E6B-F0AB-444B-83A2-3B0DD1495524}"/>
    <dgm:cxn modelId="{72C1D97E-2BED-4B57-8348-9FC3411E0802}" srcId="{0D3B26EB-8C3F-44F9-82CB-1A19A6936F1B}" destId="{23419932-F0D5-42D3-B693-9DB7D8AAD243}" srcOrd="6" destOrd="0" parTransId="{D811C65B-E20E-4BA0-B173-AC366CBEB2D7}" sibTransId="{D0EBD7BB-EB52-4B8C-94FA-F44E57D41611}"/>
    <dgm:cxn modelId="{27909D83-B6AF-45FF-8361-8A9B6B6983FD}" srcId="{7BC9821A-DCC2-450C-8BDC-1F0DDC7E292C}" destId="{8B1D190F-608B-424C-BD7D-B5C3FE977758}" srcOrd="0" destOrd="0" parTransId="{19F6BBFA-4255-474E-BF32-7F56A3DC033E}" sibTransId="{E681C60B-9539-445A-922A-4D0DA9980629}"/>
    <dgm:cxn modelId="{124C77E8-ABFE-4C92-BD2E-87824190884B}" srcId="{798F5A34-2AD7-4B01-8869-046C5A81624A}" destId="{3A94AC40-D293-46F9-86C0-7A7727EDB225}" srcOrd="0" destOrd="0" parTransId="{8E38F4CE-228E-43E3-A151-2A2829B681BB}" sibTransId="{8B3F4D00-1D12-4C89-9893-DCCB2C137232}"/>
    <dgm:cxn modelId="{6BF511ED-DE40-4924-9506-20C4CDA8B988}" type="presOf" srcId="{44E8C941-53A6-4CF4-BA0B-581D7619A327}" destId="{7C525D85-06CB-4B4D-9CC8-4047B45ADAC8}" srcOrd="0" destOrd="0" presId="urn:microsoft.com/office/officeart/2005/8/layout/vList5"/>
    <dgm:cxn modelId="{12849BC0-35B7-4046-BD52-E75B7EF10CFB}" srcId="{0D3B26EB-8C3F-44F9-82CB-1A19A6936F1B}" destId="{798F5A34-2AD7-4B01-8869-046C5A81624A}" srcOrd="4" destOrd="0" parTransId="{DEF4586C-F031-4919-9939-F0C3830CFDD4}" sibTransId="{7C93B73E-2B1E-4EA8-B0AA-186E18B5D864}"/>
    <dgm:cxn modelId="{B9277D18-8C23-4AC8-A82A-384ACDB88674}" srcId="{3FDEFEB7-FBFA-41C9-A0A5-AF7B60F14E46}" destId="{88B7A534-F01D-4B22-9DAA-1353082EAE2E}" srcOrd="0" destOrd="0" parTransId="{AAEA5243-B3E7-47E5-ABFA-63069C35F790}" sibTransId="{BFB03F8E-0CCA-41B2-9A88-9CA307462DE6}"/>
    <dgm:cxn modelId="{40D1D94C-A834-4796-9522-FC06820B830B}" srcId="{0D3B26EB-8C3F-44F9-82CB-1A19A6936F1B}" destId="{C3D282C1-9D59-4632-9568-6B6777368867}" srcOrd="0" destOrd="0" parTransId="{7225B843-827E-48AE-B20C-1C9000521CC8}" sibTransId="{D7110F8C-A81E-4C9F-8CF5-A7B9675C2715}"/>
    <dgm:cxn modelId="{B27A51C2-60E6-427E-894A-F62D63E2E111}" srcId="{0D3B26EB-8C3F-44F9-82CB-1A19A6936F1B}" destId="{44E8C941-53A6-4CF4-BA0B-581D7619A327}" srcOrd="5" destOrd="0" parTransId="{F2EEECAF-10E8-45D4-9CA5-363B9799CB80}" sibTransId="{93372F59-A38A-4261-8D0F-A1C5190D66FB}"/>
    <dgm:cxn modelId="{078B6A74-2C11-4771-BDDD-A81E340BD9C3}" type="presOf" srcId="{021114FC-5795-4DF6-AB1D-7672CB73A341}" destId="{AD53DC27-3441-436E-B5DA-5DF476A34B4A}" srcOrd="0" destOrd="0" presId="urn:microsoft.com/office/officeart/2005/8/layout/vList5"/>
    <dgm:cxn modelId="{52C52342-23B6-45D7-8AB9-8E3AFF3B987A}" type="presOf" srcId="{C3D282C1-9D59-4632-9568-6B6777368867}" destId="{21E090A0-4A34-4970-8498-83B53BE7A5E7}" srcOrd="0" destOrd="0" presId="urn:microsoft.com/office/officeart/2005/8/layout/vList5"/>
    <dgm:cxn modelId="{84F100A6-10D8-4E5B-B37C-1BA22E26D492}" type="presOf" srcId="{0DBD119F-247F-43C1-B97F-40DC848B5D21}" destId="{ADB0EF33-743F-4D25-AE04-59E782227B90}" srcOrd="0" destOrd="0" presId="urn:microsoft.com/office/officeart/2005/8/layout/vList5"/>
    <dgm:cxn modelId="{78D8FC1C-8019-431D-B1A5-C6A04E8BE11B}" type="presParOf" srcId="{23AF4EFA-B031-4E32-BAF8-553C0A81E628}" destId="{D0C52665-C0F7-475C-B71D-F19A85408CD9}" srcOrd="0" destOrd="0" presId="urn:microsoft.com/office/officeart/2005/8/layout/vList5"/>
    <dgm:cxn modelId="{C999B192-C4AC-43B7-9785-0BB13BF14577}" type="presParOf" srcId="{D0C52665-C0F7-475C-B71D-F19A85408CD9}" destId="{21E090A0-4A34-4970-8498-83B53BE7A5E7}" srcOrd="0" destOrd="0" presId="urn:microsoft.com/office/officeart/2005/8/layout/vList5"/>
    <dgm:cxn modelId="{9FEA123E-9818-4F4F-BC9E-8A90FAEF96C9}" type="presParOf" srcId="{D0C52665-C0F7-475C-B71D-F19A85408CD9}" destId="{480F38AB-7B05-4CB4-8B5E-8EC64C6DB229}" srcOrd="1" destOrd="0" presId="urn:microsoft.com/office/officeart/2005/8/layout/vList5"/>
    <dgm:cxn modelId="{75FCCF60-6A37-4637-A641-924E84D98D0C}" type="presParOf" srcId="{23AF4EFA-B031-4E32-BAF8-553C0A81E628}" destId="{808F05F3-ABC1-4245-AF57-178F48B6DA7D}" srcOrd="1" destOrd="0" presId="urn:microsoft.com/office/officeart/2005/8/layout/vList5"/>
    <dgm:cxn modelId="{DCB37D49-FE7B-4C92-B81B-6D2BEC4E7FFF}" type="presParOf" srcId="{23AF4EFA-B031-4E32-BAF8-553C0A81E628}" destId="{C591E178-5E9A-4AA0-A604-4C5C8A3E82C0}" srcOrd="2" destOrd="0" presId="urn:microsoft.com/office/officeart/2005/8/layout/vList5"/>
    <dgm:cxn modelId="{6ACB685A-CB42-47A2-A881-ABDBA0E0FB1F}" type="presParOf" srcId="{C591E178-5E9A-4AA0-A604-4C5C8A3E82C0}" destId="{0AE51B15-C04B-487D-8A9F-5B2819EF6C11}" srcOrd="0" destOrd="0" presId="urn:microsoft.com/office/officeart/2005/8/layout/vList5"/>
    <dgm:cxn modelId="{6824AC46-6380-4A5A-9E36-AC14E32EFAB6}" type="presParOf" srcId="{C591E178-5E9A-4AA0-A604-4C5C8A3E82C0}" destId="{DECFCC05-C72D-400C-8769-ADDCB820300E}" srcOrd="1" destOrd="0" presId="urn:microsoft.com/office/officeart/2005/8/layout/vList5"/>
    <dgm:cxn modelId="{AFFA0F37-CDF4-480F-94A5-D65BD0D9385F}" type="presParOf" srcId="{23AF4EFA-B031-4E32-BAF8-553C0A81E628}" destId="{DF53559A-A354-4531-802C-6608BB89D852}" srcOrd="3" destOrd="0" presId="urn:microsoft.com/office/officeart/2005/8/layout/vList5"/>
    <dgm:cxn modelId="{35F5BC5A-B7AD-41CB-A0DE-3403D188F869}" type="presParOf" srcId="{23AF4EFA-B031-4E32-BAF8-553C0A81E628}" destId="{44F50C8B-57C3-4D30-9F01-5F6CD45C1BE5}" srcOrd="4" destOrd="0" presId="urn:microsoft.com/office/officeart/2005/8/layout/vList5"/>
    <dgm:cxn modelId="{A62BF409-B03A-421A-B8D5-3169E49862ED}" type="presParOf" srcId="{44F50C8B-57C3-4D30-9F01-5F6CD45C1BE5}" destId="{F199AB18-F477-4E4D-92BE-B0B914509508}" srcOrd="0" destOrd="0" presId="urn:microsoft.com/office/officeart/2005/8/layout/vList5"/>
    <dgm:cxn modelId="{6BBF36C0-D8B3-4234-8ECE-DFDA3B9DBBA0}" type="presParOf" srcId="{44F50C8B-57C3-4D30-9F01-5F6CD45C1BE5}" destId="{79587E03-069E-459D-B27C-E9E11E81B4FC}" srcOrd="1" destOrd="0" presId="urn:microsoft.com/office/officeart/2005/8/layout/vList5"/>
    <dgm:cxn modelId="{39FBADDB-564C-404F-ACDA-F67EBEC294BF}" type="presParOf" srcId="{23AF4EFA-B031-4E32-BAF8-553C0A81E628}" destId="{E882BFF9-03EA-4384-B9F5-20EC70C974A0}" srcOrd="5" destOrd="0" presId="urn:microsoft.com/office/officeart/2005/8/layout/vList5"/>
    <dgm:cxn modelId="{8FF4C932-A1C6-4455-AB3F-3F4F3D214D85}" type="presParOf" srcId="{23AF4EFA-B031-4E32-BAF8-553C0A81E628}" destId="{A513FC34-9377-470D-888F-5A58E77DBB75}" srcOrd="6" destOrd="0" presId="urn:microsoft.com/office/officeart/2005/8/layout/vList5"/>
    <dgm:cxn modelId="{B2881A69-AA07-433C-9248-25C9AA5BBECA}" type="presParOf" srcId="{A513FC34-9377-470D-888F-5A58E77DBB75}" destId="{A5E68E59-634D-4FBC-B758-4BA6474127FA}" srcOrd="0" destOrd="0" presId="urn:microsoft.com/office/officeart/2005/8/layout/vList5"/>
    <dgm:cxn modelId="{D8CC9F63-96C6-4258-85E8-E180E8EA846A}" type="presParOf" srcId="{A513FC34-9377-470D-888F-5A58E77DBB75}" destId="{3CD830B4-4A2A-449F-BF00-37668BB442EB}" srcOrd="1" destOrd="0" presId="urn:microsoft.com/office/officeart/2005/8/layout/vList5"/>
    <dgm:cxn modelId="{88DACF18-18BC-41EA-8D10-54153641157C}" type="presParOf" srcId="{23AF4EFA-B031-4E32-BAF8-553C0A81E628}" destId="{03C1026B-E9E5-4AFA-884A-0F0C912D281A}" srcOrd="7" destOrd="0" presId="urn:microsoft.com/office/officeart/2005/8/layout/vList5"/>
    <dgm:cxn modelId="{57E88F96-A5D0-412F-8708-24639961F8C5}" type="presParOf" srcId="{23AF4EFA-B031-4E32-BAF8-553C0A81E628}" destId="{29ED8176-2850-4ECF-9A2C-771F741009BA}" srcOrd="8" destOrd="0" presId="urn:microsoft.com/office/officeart/2005/8/layout/vList5"/>
    <dgm:cxn modelId="{44849848-7036-4094-9D12-F7A7B8F3C612}" type="presParOf" srcId="{29ED8176-2850-4ECF-9A2C-771F741009BA}" destId="{E7B29426-618D-4E86-8E69-32A0F9DE29F2}" srcOrd="0" destOrd="0" presId="urn:microsoft.com/office/officeart/2005/8/layout/vList5"/>
    <dgm:cxn modelId="{1B0CDA7C-9BAB-44B4-A86E-85E699B78E75}" type="presParOf" srcId="{29ED8176-2850-4ECF-9A2C-771F741009BA}" destId="{BEB35CA6-454B-4EB1-ADB4-44D0A960CC30}" srcOrd="1" destOrd="0" presId="urn:microsoft.com/office/officeart/2005/8/layout/vList5"/>
    <dgm:cxn modelId="{4516ABFD-D52B-4723-A2AF-94EE09BACAD2}" type="presParOf" srcId="{23AF4EFA-B031-4E32-BAF8-553C0A81E628}" destId="{7561F406-110B-48F0-8122-04540F51BE8D}" srcOrd="9" destOrd="0" presId="urn:microsoft.com/office/officeart/2005/8/layout/vList5"/>
    <dgm:cxn modelId="{593FC22A-8092-457F-8DCD-3E8B0AD0C192}" type="presParOf" srcId="{23AF4EFA-B031-4E32-BAF8-553C0A81E628}" destId="{385357AB-1E8F-4A25-9B11-1A3407E14897}" srcOrd="10" destOrd="0" presId="urn:microsoft.com/office/officeart/2005/8/layout/vList5"/>
    <dgm:cxn modelId="{0E0ACB15-EF8D-49D6-A787-282C689F62B8}" type="presParOf" srcId="{385357AB-1E8F-4A25-9B11-1A3407E14897}" destId="{7C525D85-06CB-4B4D-9CC8-4047B45ADAC8}" srcOrd="0" destOrd="0" presId="urn:microsoft.com/office/officeart/2005/8/layout/vList5"/>
    <dgm:cxn modelId="{B22E4119-D8DC-4CFE-8FBB-1C1AF5416B0F}" type="presParOf" srcId="{385357AB-1E8F-4A25-9B11-1A3407E14897}" destId="{AD53DC27-3441-436E-B5DA-5DF476A34B4A}" srcOrd="1" destOrd="0" presId="urn:microsoft.com/office/officeart/2005/8/layout/vList5"/>
    <dgm:cxn modelId="{F78E63BE-40F8-4741-81C3-2A953D954F0B}" type="presParOf" srcId="{23AF4EFA-B031-4E32-BAF8-553C0A81E628}" destId="{99FB6B0E-85F4-4E59-8162-BF48078F0840}" srcOrd="11" destOrd="0" presId="urn:microsoft.com/office/officeart/2005/8/layout/vList5"/>
    <dgm:cxn modelId="{5483B8E3-D4A7-4F9D-A3F9-1A38AA32F079}" type="presParOf" srcId="{23AF4EFA-B031-4E32-BAF8-553C0A81E628}" destId="{F70A4923-ED1F-4135-BBB7-29732226E23A}" srcOrd="12" destOrd="0" presId="urn:microsoft.com/office/officeart/2005/8/layout/vList5"/>
    <dgm:cxn modelId="{96C0CA9A-6ED6-40D0-8569-A00A009A04F8}" type="presParOf" srcId="{F70A4923-ED1F-4135-BBB7-29732226E23A}" destId="{89881B57-986B-4608-9F1C-2731C27E1F41}" srcOrd="0" destOrd="0" presId="urn:microsoft.com/office/officeart/2005/8/layout/vList5"/>
    <dgm:cxn modelId="{D98A9747-7E0C-4BC3-B4F6-6EF0CCCC4092}" type="presParOf" srcId="{F70A4923-ED1F-4135-BBB7-29732226E23A}" destId="{ADB0EF33-743F-4D25-AE04-59E782227B90}" srcOrd="1" destOrd="0" presId="urn:microsoft.com/office/officeart/2005/8/layout/vList5"/>
    <dgm:cxn modelId="{45ACD7CC-CA99-4623-8823-5BDAF7931357}" type="presParOf" srcId="{23AF4EFA-B031-4E32-BAF8-553C0A81E628}" destId="{049228D3-6193-497A-B27D-659A91E33A47}" srcOrd="13" destOrd="0" presId="urn:microsoft.com/office/officeart/2005/8/layout/vList5"/>
    <dgm:cxn modelId="{7B1B552B-E924-4D7E-A796-5882693F00FC}" type="presParOf" srcId="{23AF4EFA-B031-4E32-BAF8-553C0A81E628}" destId="{80C28FD1-CE3A-44C1-A236-FDD5AEC37847}" srcOrd="14" destOrd="0" presId="urn:microsoft.com/office/officeart/2005/8/layout/vList5"/>
    <dgm:cxn modelId="{78EADA16-C620-486D-AB73-4E46266D5324}" type="presParOf" srcId="{80C28FD1-CE3A-44C1-A236-FDD5AEC37847}" destId="{F0350802-7908-4369-8C07-EA453233AA13}" srcOrd="0" destOrd="0" presId="urn:microsoft.com/office/officeart/2005/8/layout/vList5"/>
    <dgm:cxn modelId="{A51457FC-1AE3-4147-88E8-716642A4F043}" type="presParOf" srcId="{80C28FD1-CE3A-44C1-A236-FDD5AEC37847}" destId="{125C2A15-7726-4693-A3F1-62B01FF4CB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E6100-0F4C-4553-8874-CF41347CBD88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1A91428-B85A-4EF5-97BC-DBE421F5C2F5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</a:rPr>
            <a:t>(1:1)</a:t>
          </a:r>
          <a:endParaRPr lang="en-US" sz="2000" b="1" dirty="0">
            <a:solidFill>
              <a:schemeClr val="tx1"/>
            </a:solidFill>
          </a:endParaRPr>
        </a:p>
      </dgm:t>
    </dgm:pt>
    <dgm:pt modelId="{097B451F-9E5E-413B-917C-A7E4CDA1C5E3}" type="parTrans" cxnId="{8A19D999-6CDF-497D-BDF3-E8C896D1461B}">
      <dgm:prSet/>
      <dgm:spPr/>
      <dgm:t>
        <a:bodyPr/>
        <a:lstStyle/>
        <a:p>
          <a:endParaRPr lang="en-US" sz="2000"/>
        </a:p>
      </dgm:t>
    </dgm:pt>
    <dgm:pt modelId="{E910D129-BEB3-42FD-898A-2BEDF03EAC66}" type="sibTrans" cxnId="{8A19D999-6CDF-497D-BDF3-E8C896D1461B}">
      <dgm:prSet/>
      <dgm:spPr/>
      <dgm:t>
        <a:bodyPr/>
        <a:lstStyle/>
        <a:p>
          <a:endParaRPr lang="en-US" sz="2000"/>
        </a:p>
      </dgm:t>
    </dgm:pt>
    <dgm:pt modelId="{6CC1B49C-FDFC-46B8-9847-90E613F9EE46}">
      <dgm:prSet phldrT="[Text]" custT="1"/>
      <dgm:spPr/>
      <dgm:t>
        <a:bodyPr/>
        <a:lstStyle/>
        <a:p>
          <a:r>
            <a:rPr lang="en-US" sz="2000" dirty="0" smtClean="0"/>
            <a:t>one-to-one</a:t>
          </a:r>
          <a:endParaRPr lang="en-US" sz="2000" dirty="0"/>
        </a:p>
      </dgm:t>
    </dgm:pt>
    <dgm:pt modelId="{5E4255A5-CB5B-4119-A25C-250A5DC86383}" type="parTrans" cxnId="{BB766629-1D39-4F96-A4F4-54145B0C1EC6}">
      <dgm:prSet/>
      <dgm:spPr/>
      <dgm:t>
        <a:bodyPr/>
        <a:lstStyle/>
        <a:p>
          <a:endParaRPr lang="en-US" sz="2000"/>
        </a:p>
      </dgm:t>
    </dgm:pt>
    <dgm:pt modelId="{A8FADF57-8242-4E30-B6C6-5FA1ECA706BC}" type="sibTrans" cxnId="{BB766629-1D39-4F96-A4F4-54145B0C1EC6}">
      <dgm:prSet/>
      <dgm:spPr/>
      <dgm:t>
        <a:bodyPr/>
        <a:lstStyle/>
        <a:p>
          <a:endParaRPr lang="en-US" sz="2000"/>
        </a:p>
      </dgm:t>
    </dgm:pt>
    <dgm:pt modelId="{4581F6CB-DE53-4890-8CC7-B9A1E0EEC0B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(1:M)</a:t>
          </a:r>
          <a:endParaRPr lang="en-US" sz="2000" b="1" dirty="0">
            <a:solidFill>
              <a:schemeClr val="tx1"/>
            </a:solidFill>
          </a:endParaRPr>
        </a:p>
      </dgm:t>
    </dgm:pt>
    <dgm:pt modelId="{43571FBE-EEB4-45B6-96EA-B2E8D73F30B0}" type="parTrans" cxnId="{3A02F845-AA23-4F92-B69F-495B66FE2C09}">
      <dgm:prSet/>
      <dgm:spPr/>
      <dgm:t>
        <a:bodyPr/>
        <a:lstStyle/>
        <a:p>
          <a:endParaRPr lang="en-US" sz="2000"/>
        </a:p>
      </dgm:t>
    </dgm:pt>
    <dgm:pt modelId="{19F55D14-1A81-4964-8A08-8C9052E236AA}" type="sibTrans" cxnId="{3A02F845-AA23-4F92-B69F-495B66FE2C09}">
      <dgm:prSet/>
      <dgm:spPr/>
      <dgm:t>
        <a:bodyPr/>
        <a:lstStyle/>
        <a:p>
          <a:endParaRPr lang="en-US" sz="2000"/>
        </a:p>
      </dgm:t>
    </dgm:pt>
    <dgm:pt modelId="{A2EBE48E-886C-438A-AAC1-1897E75DBD40}">
      <dgm:prSet phldrT="[Text]" custT="1"/>
      <dgm:spPr/>
      <dgm:t>
        <a:bodyPr/>
        <a:lstStyle/>
        <a:p>
          <a:r>
            <a:rPr lang="en-US" sz="2000" dirty="0" smtClean="0"/>
            <a:t>one-to-many</a:t>
          </a:r>
          <a:endParaRPr lang="en-US" sz="2000" dirty="0"/>
        </a:p>
      </dgm:t>
    </dgm:pt>
    <dgm:pt modelId="{2048D79D-D0BE-4E0C-B836-F10661EA279C}" type="parTrans" cxnId="{74FCE013-E048-4FAE-B710-EC938A24EA0B}">
      <dgm:prSet/>
      <dgm:spPr/>
      <dgm:t>
        <a:bodyPr/>
        <a:lstStyle/>
        <a:p>
          <a:endParaRPr lang="en-US" sz="2000"/>
        </a:p>
      </dgm:t>
    </dgm:pt>
    <dgm:pt modelId="{AB248BC6-6E35-4525-8AD7-87B4D794565F}" type="sibTrans" cxnId="{74FCE013-E048-4FAE-B710-EC938A24EA0B}">
      <dgm:prSet/>
      <dgm:spPr/>
      <dgm:t>
        <a:bodyPr/>
        <a:lstStyle/>
        <a:p>
          <a:endParaRPr lang="en-US" sz="2000"/>
        </a:p>
      </dgm:t>
    </dgm:pt>
    <dgm:pt modelId="{41268F05-E3D0-4ABB-BD07-382A32A96FA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(M:N)</a:t>
          </a:r>
          <a:endParaRPr lang="en-US" sz="2000" b="1" dirty="0">
            <a:solidFill>
              <a:schemeClr val="tx1"/>
            </a:solidFill>
          </a:endParaRPr>
        </a:p>
      </dgm:t>
    </dgm:pt>
    <dgm:pt modelId="{90F97835-8AE4-47F9-9613-5ACDA20263BE}" type="parTrans" cxnId="{0CA8F246-147C-42B8-A194-6F6D342B3A60}">
      <dgm:prSet/>
      <dgm:spPr/>
      <dgm:t>
        <a:bodyPr/>
        <a:lstStyle/>
        <a:p>
          <a:endParaRPr lang="en-US" sz="2000"/>
        </a:p>
      </dgm:t>
    </dgm:pt>
    <dgm:pt modelId="{A2843A41-7458-4ED5-A1AC-1B68A49CC050}" type="sibTrans" cxnId="{0CA8F246-147C-42B8-A194-6F6D342B3A60}">
      <dgm:prSet/>
      <dgm:spPr/>
      <dgm:t>
        <a:bodyPr/>
        <a:lstStyle/>
        <a:p>
          <a:endParaRPr lang="en-US" sz="2000"/>
        </a:p>
      </dgm:t>
    </dgm:pt>
    <dgm:pt modelId="{7ED5B8BB-2028-4792-A4A7-A914B5067C43}">
      <dgm:prSet phldrT="[Text]" custT="1"/>
      <dgm:spPr/>
      <dgm:t>
        <a:bodyPr/>
        <a:lstStyle/>
        <a:p>
          <a:r>
            <a:rPr lang="en-US" sz="2000" dirty="0" smtClean="0"/>
            <a:t>many-to-many</a:t>
          </a:r>
          <a:endParaRPr lang="en-US" sz="2000" dirty="0"/>
        </a:p>
      </dgm:t>
    </dgm:pt>
    <dgm:pt modelId="{34E5E25A-73F4-47C0-B2A2-CB114A5C3646}" type="parTrans" cxnId="{C85FB3AE-3BFC-448B-A2D1-B8FC83BA6E0E}">
      <dgm:prSet/>
      <dgm:spPr/>
      <dgm:t>
        <a:bodyPr/>
        <a:lstStyle/>
        <a:p>
          <a:endParaRPr lang="en-US" sz="2000"/>
        </a:p>
      </dgm:t>
    </dgm:pt>
    <dgm:pt modelId="{C257AA95-BFE9-4823-817D-02891D614A64}" type="sibTrans" cxnId="{C85FB3AE-3BFC-448B-A2D1-B8FC83BA6E0E}">
      <dgm:prSet/>
      <dgm:spPr/>
      <dgm:t>
        <a:bodyPr/>
        <a:lstStyle/>
        <a:p>
          <a:endParaRPr lang="en-US" sz="2000"/>
        </a:p>
      </dgm:t>
    </dgm:pt>
    <dgm:pt modelId="{96D5F801-4434-4455-BB74-17CD624FFAB8}">
      <dgm:prSet phldrT="[Text]" custT="1"/>
      <dgm:spPr/>
      <dgm:t>
        <a:bodyPr/>
        <a:lstStyle/>
        <a:p>
          <a:r>
            <a:rPr lang="en-US" sz="2000" dirty="0" smtClean="0"/>
            <a:t>cannot be implemented as such in the relational model</a:t>
          </a:r>
          <a:endParaRPr lang="en-US" sz="2000" dirty="0"/>
        </a:p>
      </dgm:t>
    </dgm:pt>
    <dgm:pt modelId="{1A5B3D72-A443-4B6B-8DD5-932EB39DAACB}" type="parTrans" cxnId="{25417F49-D9FE-4E00-8D4D-189248733384}">
      <dgm:prSet/>
      <dgm:spPr/>
      <dgm:t>
        <a:bodyPr/>
        <a:lstStyle/>
        <a:p>
          <a:endParaRPr lang="en-US"/>
        </a:p>
      </dgm:t>
    </dgm:pt>
    <dgm:pt modelId="{E1FBB424-6293-4B21-AA72-14E52BE0C4A7}" type="sibTrans" cxnId="{25417F49-D9FE-4E00-8D4D-189248733384}">
      <dgm:prSet/>
      <dgm:spPr/>
      <dgm:t>
        <a:bodyPr/>
        <a:lstStyle/>
        <a:p>
          <a:endParaRPr lang="en-US"/>
        </a:p>
      </dgm:t>
    </dgm:pt>
    <dgm:pt modelId="{4F463384-C412-4853-BC74-245699F9621C}">
      <dgm:prSet phldrT="[Text]" custT="1"/>
      <dgm:spPr/>
      <dgm:t>
        <a:bodyPr/>
        <a:lstStyle/>
        <a:p>
          <a:r>
            <a:rPr lang="en-US" sz="2000" dirty="0" smtClean="0"/>
            <a:t>m:n relationships can be changed into two 1:m relationships</a:t>
          </a:r>
          <a:endParaRPr lang="en-US" sz="2000" dirty="0"/>
        </a:p>
      </dgm:t>
    </dgm:pt>
    <dgm:pt modelId="{F4AC78F7-D140-40F5-A8DD-F73B95025998}" type="parTrans" cxnId="{C2C4738C-F1E0-4C7A-B139-C42D1565C66D}">
      <dgm:prSet/>
      <dgm:spPr/>
      <dgm:t>
        <a:bodyPr/>
        <a:lstStyle/>
        <a:p>
          <a:endParaRPr lang="en-US"/>
        </a:p>
      </dgm:t>
    </dgm:pt>
    <dgm:pt modelId="{86DCC436-DB4F-499F-B151-C7F115CE1D82}" type="sibTrans" cxnId="{C2C4738C-F1E0-4C7A-B139-C42D1565C66D}">
      <dgm:prSet/>
      <dgm:spPr/>
      <dgm:t>
        <a:bodyPr/>
        <a:lstStyle/>
        <a:p>
          <a:endParaRPr lang="en-US"/>
        </a:p>
      </dgm:t>
    </dgm:pt>
    <dgm:pt modelId="{48787B83-D8B3-4E59-AD70-750B6B6CE098}">
      <dgm:prSet phldrT="[Text]" custT="1"/>
      <dgm:spPr/>
      <dgm:t>
        <a:bodyPr/>
        <a:lstStyle/>
        <a:p>
          <a:r>
            <a:rPr lang="en-US" sz="2000" dirty="0" smtClean="0"/>
            <a:t>relational modeling ideal</a:t>
          </a:r>
          <a:endParaRPr lang="en-US" sz="2000" dirty="0"/>
        </a:p>
      </dgm:t>
    </dgm:pt>
    <dgm:pt modelId="{5DE2E155-A886-4B0F-8577-8047F1263A17}" type="parTrans" cxnId="{1C9E67A5-3AA4-4A36-AB9A-2DD1E6E58084}">
      <dgm:prSet/>
      <dgm:spPr/>
    </dgm:pt>
    <dgm:pt modelId="{F5D9B927-2315-475D-B5AD-0DD10256C678}" type="sibTrans" cxnId="{1C9E67A5-3AA4-4A36-AB9A-2DD1E6E58084}">
      <dgm:prSet/>
      <dgm:spPr/>
    </dgm:pt>
    <dgm:pt modelId="{05CB06A1-E1E3-41E0-BB80-1E974848D1DF}">
      <dgm:prSet phldrT="[Text]" custT="1"/>
      <dgm:spPr/>
      <dgm:t>
        <a:bodyPr/>
        <a:lstStyle/>
        <a:p>
          <a:r>
            <a:rPr lang="en-US" sz="2000" dirty="0" smtClean="0"/>
            <a:t>should be norm in any relational database design</a:t>
          </a:r>
          <a:endParaRPr lang="en-US" sz="2000" dirty="0"/>
        </a:p>
      </dgm:t>
    </dgm:pt>
    <dgm:pt modelId="{2C0E565B-94C8-431E-B928-F73E3E5965C7}" type="parTrans" cxnId="{D3815CA6-7BDB-4BBC-8121-E13B735015AF}">
      <dgm:prSet/>
      <dgm:spPr/>
    </dgm:pt>
    <dgm:pt modelId="{E124ABDB-D993-40E2-9B93-0AE8BE6E89F8}" type="sibTrans" cxnId="{D3815CA6-7BDB-4BBC-8121-E13B735015AF}">
      <dgm:prSet/>
      <dgm:spPr/>
    </dgm:pt>
    <dgm:pt modelId="{EDBE0955-38E2-4F44-9C3B-788B2301BC7C}">
      <dgm:prSet phldrT="[Text]" custT="1"/>
      <dgm:spPr/>
      <dgm:t>
        <a:bodyPr/>
        <a:lstStyle/>
        <a:p>
          <a:r>
            <a:rPr lang="en-US" sz="2000" dirty="0" smtClean="0"/>
            <a:t>should be rare in any relational database</a:t>
          </a:r>
          <a:endParaRPr lang="en-US" sz="2000" dirty="0"/>
        </a:p>
      </dgm:t>
    </dgm:pt>
    <dgm:pt modelId="{B898AD03-C7A1-427C-BCA0-DC4547FB6CEE}" type="sibTrans" cxnId="{FCB69FA3-F380-4F5C-9392-FDAACE1BF195}">
      <dgm:prSet/>
      <dgm:spPr/>
      <dgm:t>
        <a:bodyPr/>
        <a:lstStyle/>
        <a:p>
          <a:endParaRPr lang="en-US"/>
        </a:p>
      </dgm:t>
    </dgm:pt>
    <dgm:pt modelId="{49E89522-83DC-4008-BE42-28567A522287}" type="parTrans" cxnId="{FCB69FA3-F380-4F5C-9392-FDAACE1BF195}">
      <dgm:prSet/>
      <dgm:spPr/>
      <dgm:t>
        <a:bodyPr/>
        <a:lstStyle/>
        <a:p>
          <a:endParaRPr lang="en-US"/>
        </a:p>
      </dgm:t>
    </dgm:pt>
    <dgm:pt modelId="{C7D15722-EA47-4634-8DEC-BCA31030590F}" type="pres">
      <dgm:prSet presAssocID="{7A3E6100-0F4C-4553-8874-CF41347CB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99D67-19EB-43D3-9C3C-C09AF2A4B4DD}" type="pres">
      <dgm:prSet presAssocID="{11A91428-B85A-4EF5-97BC-DBE421F5C2F5}" presName="composite" presStyleCnt="0"/>
      <dgm:spPr/>
    </dgm:pt>
    <dgm:pt modelId="{F9DC9CAF-474E-45D9-91C0-19A479D0276F}" type="pres">
      <dgm:prSet presAssocID="{11A91428-B85A-4EF5-97BC-DBE421F5C2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F1C52-D457-49D3-B527-5C52AC6F7DB1}" type="pres">
      <dgm:prSet presAssocID="{11A91428-B85A-4EF5-97BC-DBE421F5C2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B3CC8-3E99-4601-B8A4-14BB4A63C26A}" type="pres">
      <dgm:prSet presAssocID="{E910D129-BEB3-42FD-898A-2BEDF03EAC66}" presName="space" presStyleCnt="0"/>
      <dgm:spPr/>
    </dgm:pt>
    <dgm:pt modelId="{8803290E-0921-493C-97D9-9165C921F111}" type="pres">
      <dgm:prSet presAssocID="{4581F6CB-DE53-4890-8CC7-B9A1E0EEC0B7}" presName="composite" presStyleCnt="0"/>
      <dgm:spPr/>
    </dgm:pt>
    <dgm:pt modelId="{C17E3258-6C18-49A8-9258-25CD4919C8CD}" type="pres">
      <dgm:prSet presAssocID="{4581F6CB-DE53-4890-8CC7-B9A1E0EEC0B7}" presName="parTx" presStyleLbl="alignNode1" presStyleIdx="1" presStyleCnt="3" custLinFactNeighborX="460" custLinFactNeighborY="-37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5A9CE-EC17-40BC-A87A-D631877CE2F2}" type="pres">
      <dgm:prSet presAssocID="{4581F6CB-DE53-4890-8CC7-B9A1E0EEC0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1D343-B6FA-4ABB-8E80-77DB35E7D361}" type="pres">
      <dgm:prSet presAssocID="{19F55D14-1A81-4964-8A08-8C9052E236AA}" presName="space" presStyleCnt="0"/>
      <dgm:spPr/>
    </dgm:pt>
    <dgm:pt modelId="{4AE3201B-39C7-4173-BBC6-9BF28FDD5675}" type="pres">
      <dgm:prSet presAssocID="{41268F05-E3D0-4ABB-BD07-382A32A96FAD}" presName="composite" presStyleCnt="0"/>
      <dgm:spPr/>
    </dgm:pt>
    <dgm:pt modelId="{139F76B5-366C-4BB2-9E3A-CC84DD8B1995}" type="pres">
      <dgm:prSet presAssocID="{41268F05-E3D0-4ABB-BD07-382A32A96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E21B3-CCBD-4827-896A-2E856ABB9E6C}" type="pres">
      <dgm:prSet presAssocID="{41268F05-E3D0-4ABB-BD07-382A32A96FA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69FA3-F380-4F5C-9392-FDAACE1BF195}" srcId="{11A91428-B85A-4EF5-97BC-DBE421F5C2F5}" destId="{EDBE0955-38E2-4F44-9C3B-788B2301BC7C}" srcOrd="1" destOrd="0" parTransId="{49E89522-83DC-4008-BE42-28567A522287}" sibTransId="{B898AD03-C7A1-427C-BCA0-DC4547FB6CEE}"/>
    <dgm:cxn modelId="{038510FE-0889-4E11-A3E5-4706B7D0CFC0}" type="presOf" srcId="{A2EBE48E-886C-438A-AAC1-1897E75DBD40}" destId="{1005A9CE-EC17-40BC-A87A-D631877CE2F2}" srcOrd="0" destOrd="0" presId="urn:microsoft.com/office/officeart/2005/8/layout/hList1"/>
    <dgm:cxn modelId="{8A19D999-6CDF-497D-BDF3-E8C896D1461B}" srcId="{7A3E6100-0F4C-4553-8874-CF41347CBD88}" destId="{11A91428-B85A-4EF5-97BC-DBE421F5C2F5}" srcOrd="0" destOrd="0" parTransId="{097B451F-9E5E-413B-917C-A7E4CDA1C5E3}" sibTransId="{E910D129-BEB3-42FD-898A-2BEDF03EAC66}"/>
    <dgm:cxn modelId="{C85FB3AE-3BFC-448B-A2D1-B8FC83BA6E0E}" srcId="{41268F05-E3D0-4ABB-BD07-382A32A96FAD}" destId="{7ED5B8BB-2028-4792-A4A7-A914B5067C43}" srcOrd="0" destOrd="0" parTransId="{34E5E25A-73F4-47C0-B2A2-CB114A5C3646}" sibTransId="{C257AA95-BFE9-4823-817D-02891D614A64}"/>
    <dgm:cxn modelId="{B0C4E337-F227-4FAF-8FE4-46D7F7F89F4E}" type="presOf" srcId="{4581F6CB-DE53-4890-8CC7-B9A1E0EEC0B7}" destId="{C17E3258-6C18-49A8-9258-25CD4919C8CD}" srcOrd="0" destOrd="0" presId="urn:microsoft.com/office/officeart/2005/8/layout/hList1"/>
    <dgm:cxn modelId="{25417F49-D9FE-4E00-8D4D-189248733384}" srcId="{41268F05-E3D0-4ABB-BD07-382A32A96FAD}" destId="{96D5F801-4434-4455-BB74-17CD624FFAB8}" srcOrd="1" destOrd="0" parTransId="{1A5B3D72-A443-4B6B-8DD5-932EB39DAACB}" sibTransId="{E1FBB424-6293-4B21-AA72-14E52BE0C4A7}"/>
    <dgm:cxn modelId="{C2C4738C-F1E0-4C7A-B139-C42D1565C66D}" srcId="{41268F05-E3D0-4ABB-BD07-382A32A96FAD}" destId="{4F463384-C412-4853-BC74-245699F9621C}" srcOrd="2" destOrd="0" parTransId="{F4AC78F7-D140-40F5-A8DD-F73B95025998}" sibTransId="{86DCC436-DB4F-499F-B151-C7F115CE1D82}"/>
    <dgm:cxn modelId="{2C4400BE-BDFE-49F9-9074-9F041A773745}" type="presOf" srcId="{7A3E6100-0F4C-4553-8874-CF41347CBD88}" destId="{C7D15722-EA47-4634-8DEC-BCA31030590F}" srcOrd="0" destOrd="0" presId="urn:microsoft.com/office/officeart/2005/8/layout/hList1"/>
    <dgm:cxn modelId="{11E0079F-7FFC-4D37-BCB4-7FE481479AD4}" type="presOf" srcId="{41268F05-E3D0-4ABB-BD07-382A32A96FAD}" destId="{139F76B5-366C-4BB2-9E3A-CC84DD8B1995}" srcOrd="0" destOrd="0" presId="urn:microsoft.com/office/officeart/2005/8/layout/hList1"/>
    <dgm:cxn modelId="{AE2AC98A-1AF1-426C-93EB-130245B04BEE}" type="presOf" srcId="{4F463384-C412-4853-BC74-245699F9621C}" destId="{4E7E21B3-CCBD-4827-896A-2E856ABB9E6C}" srcOrd="0" destOrd="2" presId="urn:microsoft.com/office/officeart/2005/8/layout/hList1"/>
    <dgm:cxn modelId="{78C9CF9A-9DCF-4B0E-A129-A899240EAEC1}" type="presOf" srcId="{6CC1B49C-FDFC-46B8-9847-90E613F9EE46}" destId="{C11F1C52-D457-49D3-B527-5C52AC6F7DB1}" srcOrd="0" destOrd="0" presId="urn:microsoft.com/office/officeart/2005/8/layout/hList1"/>
    <dgm:cxn modelId="{D3815CA6-7BDB-4BBC-8121-E13B735015AF}" srcId="{4581F6CB-DE53-4890-8CC7-B9A1E0EEC0B7}" destId="{05CB06A1-E1E3-41E0-BB80-1E974848D1DF}" srcOrd="2" destOrd="0" parTransId="{2C0E565B-94C8-431E-B928-F73E3E5965C7}" sibTransId="{E124ABDB-D993-40E2-9B93-0AE8BE6E89F8}"/>
    <dgm:cxn modelId="{3A02F845-AA23-4F92-B69F-495B66FE2C09}" srcId="{7A3E6100-0F4C-4553-8874-CF41347CBD88}" destId="{4581F6CB-DE53-4890-8CC7-B9A1E0EEC0B7}" srcOrd="1" destOrd="0" parTransId="{43571FBE-EEB4-45B6-96EA-B2E8D73F30B0}" sibTransId="{19F55D14-1A81-4964-8A08-8C9052E236AA}"/>
    <dgm:cxn modelId="{9F677502-E884-43D3-BB91-14F9EDA0D6B1}" type="presOf" srcId="{48787B83-D8B3-4E59-AD70-750B6B6CE098}" destId="{1005A9CE-EC17-40BC-A87A-D631877CE2F2}" srcOrd="0" destOrd="1" presId="urn:microsoft.com/office/officeart/2005/8/layout/hList1"/>
    <dgm:cxn modelId="{E0565BF9-6EFC-4B31-8682-261CDA76F425}" type="presOf" srcId="{7ED5B8BB-2028-4792-A4A7-A914B5067C43}" destId="{4E7E21B3-CCBD-4827-896A-2E856ABB9E6C}" srcOrd="0" destOrd="0" presId="urn:microsoft.com/office/officeart/2005/8/layout/hList1"/>
    <dgm:cxn modelId="{BB766629-1D39-4F96-A4F4-54145B0C1EC6}" srcId="{11A91428-B85A-4EF5-97BC-DBE421F5C2F5}" destId="{6CC1B49C-FDFC-46B8-9847-90E613F9EE46}" srcOrd="0" destOrd="0" parTransId="{5E4255A5-CB5B-4119-A25C-250A5DC86383}" sibTransId="{A8FADF57-8242-4E30-B6C6-5FA1ECA706BC}"/>
    <dgm:cxn modelId="{6C551B66-2DAB-4BE1-8CF0-2FC552445CB8}" type="presOf" srcId="{96D5F801-4434-4455-BB74-17CD624FFAB8}" destId="{4E7E21B3-CCBD-4827-896A-2E856ABB9E6C}" srcOrd="0" destOrd="1" presId="urn:microsoft.com/office/officeart/2005/8/layout/hList1"/>
    <dgm:cxn modelId="{D4B10CB0-6B73-42E4-BF14-D27C481DE8C9}" type="presOf" srcId="{11A91428-B85A-4EF5-97BC-DBE421F5C2F5}" destId="{F9DC9CAF-474E-45D9-91C0-19A479D0276F}" srcOrd="0" destOrd="0" presId="urn:microsoft.com/office/officeart/2005/8/layout/hList1"/>
    <dgm:cxn modelId="{4F7D0407-25DB-4CB4-9B92-6146ECA1B51C}" type="presOf" srcId="{05CB06A1-E1E3-41E0-BB80-1E974848D1DF}" destId="{1005A9CE-EC17-40BC-A87A-D631877CE2F2}" srcOrd="0" destOrd="2" presId="urn:microsoft.com/office/officeart/2005/8/layout/hList1"/>
    <dgm:cxn modelId="{74FCE013-E048-4FAE-B710-EC938A24EA0B}" srcId="{4581F6CB-DE53-4890-8CC7-B9A1E0EEC0B7}" destId="{A2EBE48E-886C-438A-AAC1-1897E75DBD40}" srcOrd="0" destOrd="0" parTransId="{2048D79D-D0BE-4E0C-B836-F10661EA279C}" sibTransId="{AB248BC6-6E35-4525-8AD7-87B4D794565F}"/>
    <dgm:cxn modelId="{0CA8F246-147C-42B8-A194-6F6D342B3A60}" srcId="{7A3E6100-0F4C-4553-8874-CF41347CBD88}" destId="{41268F05-E3D0-4ABB-BD07-382A32A96FAD}" srcOrd="2" destOrd="0" parTransId="{90F97835-8AE4-47F9-9613-5ACDA20263BE}" sibTransId="{A2843A41-7458-4ED5-A1AC-1B68A49CC050}"/>
    <dgm:cxn modelId="{1C9E67A5-3AA4-4A36-AB9A-2DD1E6E58084}" srcId="{4581F6CB-DE53-4890-8CC7-B9A1E0EEC0B7}" destId="{48787B83-D8B3-4E59-AD70-750B6B6CE098}" srcOrd="1" destOrd="0" parTransId="{5DE2E155-A886-4B0F-8577-8047F1263A17}" sibTransId="{F5D9B927-2315-475D-B5AD-0DD10256C678}"/>
    <dgm:cxn modelId="{942CA971-789C-4382-B31D-415B78BDCF35}" type="presOf" srcId="{EDBE0955-38E2-4F44-9C3B-788B2301BC7C}" destId="{C11F1C52-D457-49D3-B527-5C52AC6F7DB1}" srcOrd="0" destOrd="1" presId="urn:microsoft.com/office/officeart/2005/8/layout/hList1"/>
    <dgm:cxn modelId="{84B66322-28C2-42F6-9760-761F79692BA9}" type="presParOf" srcId="{C7D15722-EA47-4634-8DEC-BCA31030590F}" destId="{F6899D67-19EB-43D3-9C3C-C09AF2A4B4DD}" srcOrd="0" destOrd="0" presId="urn:microsoft.com/office/officeart/2005/8/layout/hList1"/>
    <dgm:cxn modelId="{2647957E-6C58-4BA8-8AC4-53CA1D0C1BF7}" type="presParOf" srcId="{F6899D67-19EB-43D3-9C3C-C09AF2A4B4DD}" destId="{F9DC9CAF-474E-45D9-91C0-19A479D0276F}" srcOrd="0" destOrd="0" presId="urn:microsoft.com/office/officeart/2005/8/layout/hList1"/>
    <dgm:cxn modelId="{25444F0B-8F97-4727-B867-9DB8C464F228}" type="presParOf" srcId="{F6899D67-19EB-43D3-9C3C-C09AF2A4B4DD}" destId="{C11F1C52-D457-49D3-B527-5C52AC6F7DB1}" srcOrd="1" destOrd="0" presId="urn:microsoft.com/office/officeart/2005/8/layout/hList1"/>
    <dgm:cxn modelId="{E10A400F-F8A5-4469-8570-FFE69B1EA585}" type="presParOf" srcId="{C7D15722-EA47-4634-8DEC-BCA31030590F}" destId="{267B3CC8-3E99-4601-B8A4-14BB4A63C26A}" srcOrd="1" destOrd="0" presId="urn:microsoft.com/office/officeart/2005/8/layout/hList1"/>
    <dgm:cxn modelId="{04A7E670-7FD5-4633-B923-689A5D3F31B0}" type="presParOf" srcId="{C7D15722-EA47-4634-8DEC-BCA31030590F}" destId="{8803290E-0921-493C-97D9-9165C921F111}" srcOrd="2" destOrd="0" presId="urn:microsoft.com/office/officeart/2005/8/layout/hList1"/>
    <dgm:cxn modelId="{2727E7AF-37EF-4E0D-853E-495E56DCAFE1}" type="presParOf" srcId="{8803290E-0921-493C-97D9-9165C921F111}" destId="{C17E3258-6C18-49A8-9258-25CD4919C8CD}" srcOrd="0" destOrd="0" presId="urn:microsoft.com/office/officeart/2005/8/layout/hList1"/>
    <dgm:cxn modelId="{45B951BE-B34C-497B-8AAF-54F079059029}" type="presParOf" srcId="{8803290E-0921-493C-97D9-9165C921F111}" destId="{1005A9CE-EC17-40BC-A87A-D631877CE2F2}" srcOrd="1" destOrd="0" presId="urn:microsoft.com/office/officeart/2005/8/layout/hList1"/>
    <dgm:cxn modelId="{B14A5462-4A2C-4626-B1D9-C03C885C4D48}" type="presParOf" srcId="{C7D15722-EA47-4634-8DEC-BCA31030590F}" destId="{9441D343-B6FA-4ABB-8E80-77DB35E7D361}" srcOrd="3" destOrd="0" presId="urn:microsoft.com/office/officeart/2005/8/layout/hList1"/>
    <dgm:cxn modelId="{B537B7E4-12AA-448F-8827-8469F15ADCDA}" type="presParOf" srcId="{C7D15722-EA47-4634-8DEC-BCA31030590F}" destId="{4AE3201B-39C7-4173-BBC6-9BF28FDD5675}" srcOrd="4" destOrd="0" presId="urn:microsoft.com/office/officeart/2005/8/layout/hList1"/>
    <dgm:cxn modelId="{006B2F78-FD90-49F1-B3CD-C586D955E476}" type="presParOf" srcId="{4AE3201B-39C7-4173-BBC6-9BF28FDD5675}" destId="{139F76B5-366C-4BB2-9E3A-CC84DD8B1995}" srcOrd="0" destOrd="0" presId="urn:microsoft.com/office/officeart/2005/8/layout/hList1"/>
    <dgm:cxn modelId="{BB2E4568-76BD-411F-8878-A2C31C7B3AB3}" type="presParOf" srcId="{4AE3201B-39C7-4173-BBC6-9BF28FDD5675}" destId="{4E7E21B3-CCBD-4827-896A-2E856ABB9E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F38AB-7B05-4CB4-8B5E-8EC64C6DB229}">
      <dsp:nvSpPr>
        <dsp:cNvPr id="0" name=""/>
        <dsp:cNvSpPr/>
      </dsp:nvSpPr>
      <dsp:spPr>
        <a:xfrm rot="5400000">
          <a:off x="4940940" y="-2939567"/>
          <a:ext cx="445301" cy="64361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an attribute (or a combination of attributes) that uniquely identifies any given entity (row)</a:t>
          </a:r>
          <a:endParaRPr lang="en-US" sz="1800" b="1" kern="1200" dirty="0"/>
        </a:p>
      </dsp:txBody>
      <dsp:txXfrm rot="-5400000">
        <a:off x="1945525" y="77586"/>
        <a:ext cx="6414393" cy="401825"/>
      </dsp:txXfrm>
    </dsp:sp>
    <dsp:sp modelId="{21E090A0-4A34-4970-8498-83B53BE7A5E7}">
      <dsp:nvSpPr>
        <dsp:cNvPr id="0" name=""/>
        <dsp:cNvSpPr/>
      </dsp:nvSpPr>
      <dsp:spPr>
        <a:xfrm>
          <a:off x="333" y="184"/>
          <a:ext cx="1945191" cy="5566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 Key (PK)</a:t>
          </a:r>
          <a:endParaRPr lang="en-US" sz="1800" b="1" kern="1200" dirty="0">
            <a:solidFill>
              <a:srgbClr val="FFFF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05" y="27356"/>
        <a:ext cx="1890847" cy="502282"/>
      </dsp:txXfrm>
    </dsp:sp>
    <dsp:sp modelId="{DECFCC05-C72D-400C-8769-ADDCB820300E}">
      <dsp:nvSpPr>
        <dsp:cNvPr id="0" name=""/>
        <dsp:cNvSpPr/>
      </dsp:nvSpPr>
      <dsp:spPr>
        <a:xfrm rot="5400000">
          <a:off x="4918888" y="-2377172"/>
          <a:ext cx="445301" cy="64802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composed of more than one attribute</a:t>
          </a:r>
          <a:endParaRPr lang="en-US" sz="1800" b="1" kern="1200" dirty="0"/>
        </a:p>
      </dsp:txBody>
      <dsp:txXfrm rot="-5400000">
        <a:off x="1901411" y="662043"/>
        <a:ext cx="6458518" cy="401825"/>
      </dsp:txXfrm>
    </dsp:sp>
    <dsp:sp modelId="{0AE51B15-C04B-487D-8A9F-5B2819EF6C11}">
      <dsp:nvSpPr>
        <dsp:cNvPr id="0" name=""/>
        <dsp:cNvSpPr/>
      </dsp:nvSpPr>
      <dsp:spPr>
        <a:xfrm>
          <a:off x="333" y="584642"/>
          <a:ext cx="1901077" cy="5566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Composite Key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505" y="611814"/>
        <a:ext cx="1846733" cy="502282"/>
      </dsp:txXfrm>
    </dsp:sp>
    <dsp:sp modelId="{79587E03-069E-459D-B27C-E9E11E81B4FC}">
      <dsp:nvSpPr>
        <dsp:cNvPr id="0" name=""/>
        <dsp:cNvSpPr/>
      </dsp:nvSpPr>
      <dsp:spPr>
        <a:xfrm rot="5400000">
          <a:off x="4918888" y="-1792714"/>
          <a:ext cx="445301" cy="64802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any attribute that is part of a key</a:t>
          </a:r>
          <a:endParaRPr lang="en-US" sz="1800" b="1" kern="1200" dirty="0"/>
        </a:p>
      </dsp:txBody>
      <dsp:txXfrm rot="-5400000">
        <a:off x="1901411" y="1246501"/>
        <a:ext cx="6458518" cy="401825"/>
      </dsp:txXfrm>
    </dsp:sp>
    <dsp:sp modelId="{F199AB18-F477-4E4D-92BE-B0B914509508}">
      <dsp:nvSpPr>
        <dsp:cNvPr id="0" name=""/>
        <dsp:cNvSpPr/>
      </dsp:nvSpPr>
      <dsp:spPr>
        <a:xfrm>
          <a:off x="333" y="1169100"/>
          <a:ext cx="1901077" cy="5566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Key  Attribute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505" y="1196272"/>
        <a:ext cx="1846733" cy="502282"/>
      </dsp:txXfrm>
    </dsp:sp>
    <dsp:sp modelId="{3CD830B4-4A2A-449F-BF00-37668BB442EB}">
      <dsp:nvSpPr>
        <dsp:cNvPr id="0" name=""/>
        <dsp:cNvSpPr/>
      </dsp:nvSpPr>
      <dsp:spPr>
        <a:xfrm rot="5400000">
          <a:off x="4918888" y="-1208257"/>
          <a:ext cx="445301" cy="64802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smtClean="0"/>
            <a:t>  any key that uniquely identifies each row</a:t>
          </a:r>
          <a:endParaRPr lang="en-US" sz="1800" b="1" kern="1200" dirty="0"/>
        </a:p>
      </dsp:txBody>
      <dsp:txXfrm rot="-5400000">
        <a:off x="1901411" y="1830958"/>
        <a:ext cx="6458518" cy="401825"/>
      </dsp:txXfrm>
    </dsp:sp>
    <dsp:sp modelId="{A5E68E59-634D-4FBC-B758-4BA6474127FA}">
      <dsp:nvSpPr>
        <dsp:cNvPr id="0" name=""/>
        <dsp:cNvSpPr/>
      </dsp:nvSpPr>
      <dsp:spPr>
        <a:xfrm>
          <a:off x="333" y="1753557"/>
          <a:ext cx="1901077" cy="5566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</a:rPr>
            <a:t>Superkey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505" y="1780729"/>
        <a:ext cx="1846733" cy="502282"/>
      </dsp:txXfrm>
    </dsp:sp>
    <dsp:sp modelId="{BEB35CA6-454B-4EB1-ADB4-44D0A960CC30}">
      <dsp:nvSpPr>
        <dsp:cNvPr id="0" name=""/>
        <dsp:cNvSpPr/>
      </dsp:nvSpPr>
      <dsp:spPr>
        <a:xfrm rot="5400000">
          <a:off x="4918888" y="-623799"/>
          <a:ext cx="445301" cy="6480256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b="1" kern="1200" dirty="0" smtClean="0"/>
            <a:t>  a </a:t>
          </a:r>
          <a:r>
            <a:rPr lang="en-US" sz="1800" b="1" kern="1200" dirty="0" err="1" smtClean="0"/>
            <a:t>superkey</a:t>
          </a:r>
          <a:r>
            <a:rPr lang="en-US" sz="1800" b="1" kern="1200" dirty="0" smtClean="0"/>
            <a:t> without redundancies</a:t>
          </a:r>
          <a:endParaRPr lang="en-US" sz="1800" b="1" kern="1200" dirty="0"/>
        </a:p>
      </dsp:txBody>
      <dsp:txXfrm rot="-5400000">
        <a:off x="1901411" y="2415416"/>
        <a:ext cx="6458518" cy="401825"/>
      </dsp:txXfrm>
    </dsp:sp>
    <dsp:sp modelId="{E7B29426-618D-4E86-8E69-32A0F9DE29F2}">
      <dsp:nvSpPr>
        <dsp:cNvPr id="0" name=""/>
        <dsp:cNvSpPr/>
      </dsp:nvSpPr>
      <dsp:spPr>
        <a:xfrm>
          <a:off x="333" y="2338015"/>
          <a:ext cx="1901077" cy="5566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Candidate key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505" y="2365187"/>
        <a:ext cx="1846733" cy="502282"/>
      </dsp:txXfrm>
    </dsp:sp>
    <dsp:sp modelId="{AD53DC27-3441-436E-B5DA-5DF476A34B4A}">
      <dsp:nvSpPr>
        <dsp:cNvPr id="0" name=""/>
        <dsp:cNvSpPr/>
      </dsp:nvSpPr>
      <dsp:spPr>
        <a:xfrm rot="5400000">
          <a:off x="4918888" y="-39341"/>
          <a:ext cx="445301" cy="64802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artificial or identity key/a substitution for the PK</a:t>
          </a:r>
          <a:endParaRPr lang="en-US" sz="1800" b="1" kern="1200" dirty="0"/>
        </a:p>
      </dsp:txBody>
      <dsp:txXfrm rot="-5400000">
        <a:off x="1901411" y="2999874"/>
        <a:ext cx="6458518" cy="401825"/>
      </dsp:txXfrm>
    </dsp:sp>
    <dsp:sp modelId="{7C525D85-06CB-4B4D-9CC8-4047B45ADAC8}">
      <dsp:nvSpPr>
        <dsp:cNvPr id="0" name=""/>
        <dsp:cNvSpPr/>
      </dsp:nvSpPr>
      <dsp:spPr>
        <a:xfrm>
          <a:off x="333" y="2922473"/>
          <a:ext cx="1901077" cy="556626"/>
        </a:xfrm>
        <a:prstGeom prst="roundRect">
          <a:avLst/>
        </a:prstGeom>
        <a:solidFill>
          <a:srgbClr val="4F85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Surrogate Key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7505" y="2949645"/>
        <a:ext cx="1846733" cy="502282"/>
      </dsp:txXfrm>
    </dsp:sp>
    <dsp:sp modelId="{ADB0EF33-743F-4D25-AE04-59E782227B90}">
      <dsp:nvSpPr>
        <dsp:cNvPr id="0" name=""/>
        <dsp:cNvSpPr/>
      </dsp:nvSpPr>
      <dsp:spPr>
        <a:xfrm rot="5400000">
          <a:off x="4914207" y="541261"/>
          <a:ext cx="445301" cy="648796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an attribute whose values match PK values in the related table</a:t>
          </a:r>
        </a:p>
      </dsp:txBody>
      <dsp:txXfrm rot="-5400000">
        <a:off x="1892875" y="3584331"/>
        <a:ext cx="6466228" cy="401825"/>
      </dsp:txXfrm>
    </dsp:sp>
    <dsp:sp modelId="{89881B57-986B-4608-9F1C-2731C27E1F41}">
      <dsp:nvSpPr>
        <dsp:cNvPr id="0" name=""/>
        <dsp:cNvSpPr/>
      </dsp:nvSpPr>
      <dsp:spPr>
        <a:xfrm>
          <a:off x="333" y="3506931"/>
          <a:ext cx="1892541" cy="556626"/>
        </a:xfrm>
        <a:prstGeom prst="roundRect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Foreign key (FK) </a:t>
          </a:r>
          <a:endParaRPr lang="en-US" sz="1800" b="1" kern="1200" dirty="0">
            <a:solidFill>
              <a:srgbClr val="FFFF0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27505" y="3534103"/>
        <a:ext cx="1838197" cy="502282"/>
      </dsp:txXfrm>
    </dsp:sp>
    <dsp:sp modelId="{125C2A15-7726-4693-A3F1-62B01FF4CB5F}">
      <dsp:nvSpPr>
        <dsp:cNvPr id="0" name=""/>
        <dsp:cNvSpPr/>
      </dsp:nvSpPr>
      <dsp:spPr>
        <a:xfrm rot="5400000">
          <a:off x="4943254" y="1154077"/>
          <a:ext cx="445301" cy="643125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Key used strictly for data retrieval purposes</a:t>
          </a:r>
        </a:p>
      </dsp:txBody>
      <dsp:txXfrm rot="-5400000">
        <a:off x="1950280" y="4168789"/>
        <a:ext cx="6409512" cy="401825"/>
      </dsp:txXfrm>
    </dsp:sp>
    <dsp:sp modelId="{F0350802-7908-4369-8C07-EA453233AA13}">
      <dsp:nvSpPr>
        <dsp:cNvPr id="0" name=""/>
        <dsp:cNvSpPr/>
      </dsp:nvSpPr>
      <dsp:spPr>
        <a:xfrm>
          <a:off x="333" y="4091389"/>
          <a:ext cx="1949946" cy="556626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Secondary key </a:t>
          </a:r>
        </a:p>
      </dsp:txBody>
      <dsp:txXfrm>
        <a:off x="27505" y="4118561"/>
        <a:ext cx="1895602" cy="502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0760178E-4162-4CBC-8761-BB2AD977B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24288814-2E47-49C8-9217-B31915A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37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66035-0B0C-4246-A499-2FC2F7050826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2F668-2ECD-464D-9557-578E297AD72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0CD36-5939-4223-A131-A217CC7ED6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0CD36-5939-4223-A131-A217CC7ED68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6622A-BF9D-4E28-BAEF-9B35E157E36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B465D-C842-4879-848C-F1663A36148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10F61-5819-4DAC-B591-42A5A2C24A0C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69659-BC41-4BA8-9C44-B8E5481C791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88814-2E47-49C8-9217-B31915AE2B0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88814-2E47-49C8-9217-B31915AE2B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5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4326A-942E-4272-9346-55C7A097625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88814-2E47-49C8-9217-B31915AE2B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5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32EA3-B9C5-4601-B637-E6F4BE0148D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B50F0-9706-4248-BD6F-61BE7CE01D9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C8E47-1653-4FD5-8773-FF7280F74CE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ms-MY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D996C-63AA-4C0D-AF05-0A50EF89509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C3D62-8B96-4730-A6AB-676B9888D83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7C9E5-5F84-498E-B2AC-D50E5411D2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82834-1234-40D9-8A8F-FEBBD465D4F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D1D1E-7867-4AF3-B879-557E10F44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206E6FC-985B-4DA8-8892-7B76079F1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0153-726F-49D3-BCF6-0036B23A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80772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38600"/>
            <a:ext cx="80772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Database Systems, 9th Edition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05E5-8619-4D36-B45A-FD522D316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79BE1374-3AC2-484B-AB15-D599E4EC7E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r>
              <a:rPr lang="en-US" smtClean="0"/>
              <a:t>Database Systems, 9th Edition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4D16-8973-48CA-A182-96F107C0B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6649-FF0C-4F28-AAE2-617D7405970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9524-1D04-43A1-BC5B-92041BED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A0D9EBA-329F-4C12-823F-BC36A889E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A55C-FA95-4BE3-9459-91C9A1572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95E7-D9D6-4DAF-A108-9969E57FB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D127-C595-4DAE-B51F-EBE8D535A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6E2C-6486-4272-A9AF-DA5D3268C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47C6-4BBA-4539-89A0-325D0A6F8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596-92DC-4700-8B94-532FBE851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D7E5-C2A7-43A8-A78F-43636AE6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5AAB-2EBB-48B1-B8AB-C7FD2438C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5CDE-80EA-4807-B7BA-75340D9D7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0CF2-4686-4F68-804E-0F3F738B5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8D2C-3298-4296-89A7-A1AB5F474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3788-81DE-4F7A-9162-85AE6817034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6000-D9FB-4D37-837D-8D612728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7EC8-3D23-47E3-AA11-815C4C4D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886200"/>
            <a:ext cx="6934200" cy="1095375"/>
          </a:xfrm>
        </p:spPr>
        <p:txBody>
          <a:bodyPr anchor="b"/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029200"/>
            <a:ext cx="6934200" cy="6858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40F7-B43F-44E9-BC45-462B183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6987-BFDE-42B0-93D0-C14ABAE5C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73FD-375E-40AC-AA96-804FE714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7C63-7F88-472C-815E-7D8D60DBA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4A57-EC4C-4FF0-AB8A-795AF8026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5EB2-89A8-437E-B7FA-F48954AF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2C29-C1F0-44E0-83B0-69E9866C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E3F0-030D-4BE6-9C64-D6C81980A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7CB4-A265-4A41-8BA4-D8112607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0D52-7491-4A4A-BAB8-BBF601147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7600-9A38-4033-8317-CC39FF311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FBD77-D7CD-43CC-9270-E3BEDE44C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2E48-01DE-45ED-8DFC-D03D791A2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B55F-C7D9-48EC-9927-C05471C2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32A5-61A5-428E-8B9E-D15159FC5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846B-D4C3-4428-9127-0D5113791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7F23-389C-45C2-8261-BD56267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7108-EBDD-4C57-ADF0-DD18FDE11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DEED-882A-47E0-A4AA-565D336E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415F-20D4-4203-809D-1937D181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B99D-53DE-491D-9C74-3E75F656D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B0FA-9CE5-4D12-A183-7AC1E452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5F72-806E-4C87-AE75-94B746659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C394-5572-4616-89AE-27FBD8752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990F-7897-4E21-A41F-535B13E25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6BAD-CD6E-4E49-B3F5-E5EE108A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345238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0675-9BE9-4C1A-A11B-90EE978EC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5334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C45A1C7-C847-4265-A682-49C79A43F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F360-DCC0-4C42-82F6-D5134683A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6C96-63AC-4212-86D7-7C8B2708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6D0A-FEB2-4F33-A4CA-9A47B2652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E411-ADCC-4DA0-AA3C-6CB0AB37F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2073-5177-4404-9247-1159E4124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B7AE-E0F5-40E0-8A64-9414A76B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A4B9-EE1E-4280-A099-1E9C5621D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140-267B-4A6A-A5DF-1B5E8ADB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9E8D-53CB-41AD-8CDB-58D7671D5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60E5-3955-46F9-9A4A-DA2FDF70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EC69-8AD2-40FA-9C6F-62DC0B197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98E2-C80C-47A3-BDC0-4746F3571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9D7F-AEBD-4653-AD19-E4290C32448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245E-C729-4E9A-85EB-7EEA32AC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153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A23E84-134E-4C02-A08F-26EEFFB3B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85800"/>
            <a:ext cx="8153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ADDA45-A0B7-44D0-8EFE-C1FA517EE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7BE6-0E05-404B-A87C-F25C24557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CCA4-867D-4B7F-BDA6-A6AA66991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2" cstate="print"/>
          <a:srcRect r="90000" b="25000"/>
          <a:stretch>
            <a:fillRect/>
          </a:stretch>
        </p:blipFill>
        <p:spPr>
          <a:xfrm flipH="1">
            <a:off x="7924800" y="376222"/>
            <a:ext cx="12192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39840"/>
            <a:ext cx="1981200" cy="365760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/>
            </a:lvl1pPr>
          </a:lstStyle>
          <a:p>
            <a:fld id="{28414A7B-0E1D-484D-BEC7-71070F4AA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275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9600" y="152400"/>
            <a:ext cx="8153400" cy="53340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Relational Database Model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153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45238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fld id="{0C2A3B31-8D51-405A-99C9-627018CF661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543800" y="6248400"/>
            <a:ext cx="914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buFont typeface="Monotype Sorts" pitchFamily="1" charset="2"/>
              <a:buNone/>
              <a:defRPr/>
            </a:pPr>
            <a:fld id="{94DD0411-B2FD-44C4-A959-CAD351D45572}" type="slidenum">
              <a:rPr lang="en-US" sz="1800"/>
              <a:pPr algn="r">
                <a:spcBef>
                  <a:spcPct val="50000"/>
                </a:spcBef>
                <a:buFont typeface="Monotype Sorts" pitchFamily="1" charset="2"/>
                <a:buNone/>
                <a:defRPr/>
              </a:pPr>
              <a:t>‹#›</a:t>
            </a:fld>
            <a:endParaRPr lang="en-US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53" r:id="rId12"/>
    <p:sldLayoutId id="2147484477" r:id="rId13"/>
    <p:sldLayoutId id="2147484478" r:id="rId14"/>
    <p:sldLayoutId id="2147484479" r:id="rId15"/>
  </p:sldLayoutIdLst>
  <p:transition spd="med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45238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fld id="{FC0D5715-9CE1-428B-9841-B34A8731465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543800" y="6248400"/>
            <a:ext cx="914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buFont typeface="Monotype Sorts" pitchFamily="1" charset="2"/>
              <a:buNone/>
              <a:defRPr/>
            </a:pPr>
            <a:fld id="{39626765-35FA-4A46-8628-2C9D30D8B641}" type="slidenum">
              <a:rPr lang="en-US" sz="1800"/>
              <a:pPr algn="r">
                <a:spcBef>
                  <a:spcPct val="50000"/>
                </a:spcBef>
                <a:buFont typeface="Monotype Sorts" pitchFamily="1" charset="2"/>
                <a:buNone/>
                <a:defRPr/>
              </a:pPr>
              <a:t>‹#›</a:t>
            </a:fld>
            <a:endParaRPr lang="en-US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54" r:id="rId12"/>
    <p:sldLayoutId id="2147484491" r:id="rId13"/>
    <p:sldLayoutId id="2147484492" r:id="rId14"/>
    <p:sldLayoutId id="2147484493" r:id="rId15"/>
  </p:sldLayoutIdLst>
  <p:transition spd="med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663915AC-98E8-4AAB-8C95-BCE2F504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95" r:id="rId12"/>
    <p:sldLayoutId id="2147484496" r:id="rId13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63A7FD-7EB8-4080-AB48-D3E47315BFE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543800" y="6248400"/>
            <a:ext cx="914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buFont typeface="Monotype Sorts" pitchFamily="1" charset="2"/>
              <a:buNone/>
              <a:defRPr/>
            </a:pPr>
            <a:fld id="{92F639EF-DD44-4B72-A0A1-C1E43FAC8BB4}" type="slidenum">
              <a:rPr lang="en-US" sz="1800"/>
              <a:pPr algn="r">
                <a:spcBef>
                  <a:spcPct val="50000"/>
                </a:spcBef>
                <a:buFont typeface="Monotype Sorts" pitchFamily="1" charset="2"/>
                <a:buNone/>
                <a:defRPr/>
              </a:pPr>
              <a:t>‹#›</a:t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  <p:sldLayoutId id="2147484509" r:id="rId13"/>
    <p:sldLayoutId id="2147484510" r:id="rId14"/>
    <p:sldLayoutId id="2147484511" r:id="rId15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75000"/>
              </a:spcAft>
              <a:defRPr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345238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pPr>
              <a:defRPr/>
            </a:pPr>
            <a:fld id="{3E0DFD42-D867-4A5E-8667-CF30739E303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543800" y="6248400"/>
            <a:ext cx="914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buFont typeface="Monotype Sorts" pitchFamily="1" charset="2"/>
              <a:buNone/>
              <a:defRPr/>
            </a:pPr>
            <a:fld id="{6F524730-1673-4C86-AB1A-539919F8322D}" type="slidenum">
              <a:rPr lang="en-US" sz="1800"/>
              <a:pPr algn="r">
                <a:spcBef>
                  <a:spcPct val="50000"/>
                </a:spcBef>
                <a:buFont typeface="Monotype Sorts" pitchFamily="1" charset="2"/>
                <a:buNone/>
                <a:defRPr/>
              </a:pPr>
              <a:t>‹#›</a:t>
            </a:fld>
            <a:endParaRPr lang="en-US" sz="1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  <p:sldLayoutId id="2147484465" r:id="rId12"/>
    <p:sldLayoutId id="2147484523" r:id="rId13"/>
    <p:sldLayoutId id="2147484524" r:id="rId14"/>
    <p:sldLayoutId id="2147484525" r:id="rId15"/>
  </p:sldLayoutIdLst>
  <p:transition spd="med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7543800" y="6248400"/>
            <a:ext cx="914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buFont typeface="Monotype Sorts" pitchFamily="1" charset="2"/>
              <a:buNone/>
              <a:defRPr/>
            </a:pPr>
            <a:fld id="{3C35CFD1-0C4A-4B71-9407-7BC1A19983A8}" type="slidenum">
              <a:rPr lang="en-US" sz="1800"/>
              <a:pPr algn="r">
                <a:spcBef>
                  <a:spcPct val="50000"/>
                </a:spcBef>
                <a:buFont typeface="Monotype Sorts" pitchFamily="1" charset="2"/>
                <a:buNone/>
                <a:defRPr/>
              </a:pPr>
              <a:t>‹#›</a:t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546" r:id="rId1"/>
    <p:sldLayoutId id="2147484560" r:id="rId2"/>
    <p:sldLayoutId id="2147484561" r:id="rId3"/>
    <p:sldLayoutId id="2147484562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9" r:id="rId5"/>
    <p:sldLayoutId id="2147484570" r:id="rId6"/>
    <p:sldLayoutId id="2147484571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inur151.wordpre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4" Type="http://schemas.openxmlformats.org/officeDocument/2006/relationships/hyperlink" Target="http://www2.pahang.uitm.edu.my/eiza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9144000" cy="1571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b="1" dirty="0" smtClean="0"/>
              <a:t>ITS232</a:t>
            </a:r>
            <a:br>
              <a:rPr lang="en-GB" sz="2800" b="1" dirty="0" smtClean="0"/>
            </a:br>
            <a:r>
              <a:rPr lang="en-US" sz="2800" b="1" dirty="0" smtClean="0"/>
              <a:t>Introduction To Database Management Systems </a:t>
            </a:r>
            <a:endParaRPr lang="ms-MY" sz="2800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0" y="4114800"/>
            <a:ext cx="9144000" cy="18764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sz="1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sz="1800" b="1" dirty="0" err="1" smtClean="0"/>
              <a:t>Siti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Nurbaya</a:t>
            </a:r>
            <a:r>
              <a:rPr lang="en-GB" sz="1800" b="1" dirty="0" smtClean="0"/>
              <a:t> Ismail | </a:t>
            </a:r>
            <a:r>
              <a:rPr lang="en-GB" sz="1800" b="1" u="sng" dirty="0" err="1" smtClean="0"/>
              <a:t>Muhd</a:t>
            </a:r>
            <a:r>
              <a:rPr lang="en-GB" sz="1800" b="1" u="sng" dirty="0" smtClean="0"/>
              <a:t> </a:t>
            </a:r>
            <a:r>
              <a:rPr lang="en-GB" sz="1800" b="1" u="sng" dirty="0" err="1" smtClean="0"/>
              <a:t>Eizan</a:t>
            </a:r>
            <a:r>
              <a:rPr lang="en-GB" sz="1800" b="1" u="sng" dirty="0" smtClean="0"/>
              <a:t> </a:t>
            </a:r>
            <a:r>
              <a:rPr lang="en-GB" sz="1800" b="1" u="sng" dirty="0" err="1" smtClean="0"/>
              <a:t>Shafiq</a:t>
            </a:r>
            <a:r>
              <a:rPr lang="en-GB" sz="1800" b="1" u="sng" dirty="0" smtClean="0"/>
              <a:t> </a:t>
            </a:r>
            <a:r>
              <a:rPr lang="en-GB" sz="1800" b="1" u="sng" dirty="0" err="1" smtClean="0"/>
              <a:t>Abd</a:t>
            </a:r>
            <a:r>
              <a:rPr lang="en-GB" sz="1800" b="1" u="sng" dirty="0" smtClean="0"/>
              <a:t> Aziz</a:t>
            </a:r>
            <a:endParaRPr lang="en-GB" sz="1800" b="1" u="sng" baseline="30000" dirty="0" smtClean="0"/>
          </a:p>
          <a:p>
            <a:pPr algn="ctr">
              <a:buNone/>
            </a:pPr>
            <a:r>
              <a:rPr lang="en-GB" sz="1800" b="1" dirty="0" smtClean="0"/>
              <a:t>Faculty of Computer &amp; Mathematical Sciences, </a:t>
            </a:r>
          </a:p>
          <a:p>
            <a:pPr algn="ctr">
              <a:buNone/>
            </a:pPr>
            <a:r>
              <a:rPr lang="en-GB" sz="1800" b="1" dirty="0" err="1" smtClean="0"/>
              <a:t>UiTM</a:t>
            </a:r>
            <a:r>
              <a:rPr lang="en-GB" sz="1800" b="1" dirty="0" smtClean="0"/>
              <a:t> Kedah | </a:t>
            </a:r>
            <a:r>
              <a:rPr lang="en-GB" sz="1800" b="1" dirty="0" err="1" smtClean="0"/>
              <a:t>UiTM</a:t>
            </a:r>
            <a:r>
              <a:rPr lang="en-GB" sz="1800" b="1" dirty="0" smtClean="0"/>
              <a:t> Pahang</a:t>
            </a:r>
          </a:p>
          <a:p>
            <a:pPr algn="ctr">
              <a:buNone/>
            </a:pPr>
            <a:r>
              <a:rPr lang="en-GB" sz="1800" b="1" dirty="0" smtClean="0">
                <a:hlinkClick r:id="rId3"/>
              </a:rPr>
              <a:t>http://www.sitinur151.wordpress.com</a:t>
            </a:r>
            <a:r>
              <a:rPr lang="en-GB" sz="1800" b="1" dirty="0" smtClean="0"/>
              <a:t> | </a:t>
            </a:r>
            <a:r>
              <a:rPr lang="en-GB" sz="1800" b="1" dirty="0" smtClean="0">
                <a:hlinkClick r:id="rId4"/>
              </a:rPr>
              <a:t>http://www2.pahang.uitm.edu.my/eizan</a:t>
            </a:r>
            <a:r>
              <a:rPr lang="en-GB" sz="1800" b="1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13782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CHAPTER 3</a:t>
            </a:r>
            <a:endParaRPr lang="ms-MY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The Relational Model</a:t>
            </a:r>
            <a:endParaRPr lang="ms-MY" sz="20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3.1 A Logical View Of Data: Table and Their Characteristics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680" t="39000" r="8829" b="35407"/>
          <a:stretch>
            <a:fillRect/>
          </a:stretch>
        </p:blipFill>
        <p:spPr bwMode="auto">
          <a:xfrm>
            <a:off x="107504" y="1268760"/>
            <a:ext cx="8640000" cy="26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852" t="39172" r="8657" b="47047"/>
          <a:stretch>
            <a:fillRect/>
          </a:stretch>
        </p:blipFill>
        <p:spPr bwMode="auto">
          <a:xfrm>
            <a:off x="117791" y="3894696"/>
            <a:ext cx="8640000" cy="14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7852" t="39172" r="8657" b="45078"/>
          <a:stretch>
            <a:fillRect/>
          </a:stretch>
        </p:blipFill>
        <p:spPr bwMode="auto">
          <a:xfrm>
            <a:off x="107504" y="5229200"/>
            <a:ext cx="8640961" cy="16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 smtClean="0"/>
              <a:t>3.2 Keys: The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1138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Each row in a table must be </a:t>
            </a:r>
            <a:r>
              <a:rPr lang="en-US" sz="2000" b="1" dirty="0" smtClean="0"/>
              <a:t>uniquely identifiable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Key</a:t>
            </a:r>
            <a:r>
              <a:rPr lang="en-US" sz="2000" dirty="0" smtClean="0"/>
              <a:t> is one or more attributes that determine other attributes</a:t>
            </a:r>
          </a:p>
          <a:p>
            <a:pPr>
              <a:lnSpc>
                <a:spcPct val="90000"/>
              </a:lnSpc>
            </a:pPr>
            <a:endParaRPr lang="en-US" sz="9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Key’s role is based on </a:t>
            </a:r>
            <a:r>
              <a:rPr lang="en-US" sz="2000" b="1" dirty="0" smtClean="0"/>
              <a:t>determination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you know the value of attribute A, you can determine the value of attribute B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ym typeface="Wingdings" pitchFamily="2" charset="2"/>
              </a:rPr>
              <a:t> B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Functional</a:t>
            </a:r>
            <a:r>
              <a:rPr lang="en-US" sz="2000" dirty="0" smtClean="0"/>
              <a:t> </a:t>
            </a:r>
            <a:r>
              <a:rPr lang="en-US" sz="2000" b="1" dirty="0" smtClean="0"/>
              <a:t>dependence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 attribute is functionally dependent on another if can be determined by that attribute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Attributes are fully functionally dependent on PK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ym typeface="Wingdings" pitchFamily="2" charset="2"/>
              </a:rPr>
              <a:t> B (A determines B)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E.g</a:t>
            </a:r>
            <a:r>
              <a:rPr lang="en-US" sz="2000" dirty="0" smtClean="0"/>
              <a:t>: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63688" y="5523851"/>
            <a:ext cx="5400600" cy="9294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STUDENT(</a:t>
            </a:r>
            <a:r>
              <a:rPr lang="en-US" sz="1600" b="1" dirty="0" smtClean="0">
                <a:latin typeface="+mn-lt"/>
              </a:rPr>
              <a:t>STUDENT_NO</a:t>
            </a:r>
            <a:r>
              <a:rPr lang="en-US" sz="1600" dirty="0" smtClean="0">
                <a:latin typeface="+mn-lt"/>
              </a:rPr>
              <a:t>, STUDENT_NAME, STUDENT_ICNO,…)</a:t>
            </a:r>
          </a:p>
          <a:p>
            <a:pPr>
              <a:buNone/>
            </a:pPr>
            <a:r>
              <a:rPr lang="en-US" sz="1600" dirty="0" smtClean="0">
                <a:latin typeface="+mn-lt"/>
              </a:rPr>
              <a:t>STUDENT_NO </a:t>
            </a:r>
            <a:r>
              <a:rPr lang="en-US" sz="1600" dirty="0">
                <a:latin typeface="+mn-lt"/>
                <a:sym typeface="Wingdings" pitchFamily="2" charset="2"/>
              </a:rPr>
              <a:t></a:t>
            </a:r>
            <a:r>
              <a:rPr lang="en-US" sz="1600" dirty="0" smtClean="0">
                <a:latin typeface="+mn-lt"/>
              </a:rPr>
              <a:t> STUDENT_NAME </a:t>
            </a:r>
          </a:p>
          <a:p>
            <a:pPr>
              <a:buNone/>
            </a:pPr>
            <a:r>
              <a:rPr lang="en-US" sz="1600" dirty="0" smtClean="0">
                <a:latin typeface="+mn-lt"/>
              </a:rPr>
              <a:t>STUDENT_NO </a:t>
            </a:r>
            <a:r>
              <a:rPr lang="en-US" sz="1600" dirty="0" smtClean="0">
                <a:latin typeface="+mn-lt"/>
                <a:sym typeface="Wingdings" pitchFamily="2" charset="2"/>
              </a:rPr>
              <a:t> STUDENT_ICNO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3.2 Keys: </a:t>
            </a:r>
            <a:r>
              <a:rPr lang="en-US" sz="2400" dirty="0" smtClean="0"/>
              <a:t>Types</a:t>
            </a:r>
            <a:endParaRPr lang="en-US" dirty="0" smtClean="0"/>
          </a:p>
        </p:txBody>
      </p:sp>
      <p:sp>
        <p:nvSpPr>
          <p:cNvPr id="92162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193085"/>
              </p:ext>
            </p:extLst>
          </p:nvPr>
        </p:nvGraphicFramePr>
        <p:xfrm>
          <a:off x="563300" y="16002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(Primary Key)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8892480" cy="1920240"/>
          </a:xfrm>
        </p:spPr>
      </p:pic>
      <p:sp>
        <p:nvSpPr>
          <p:cNvPr id="8" name="Rectangle 7"/>
          <p:cNvSpPr/>
          <p:nvPr/>
        </p:nvSpPr>
        <p:spPr>
          <a:xfrm>
            <a:off x="179512" y="1772816"/>
            <a:ext cx="720080" cy="1656184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03648" y="3645024"/>
            <a:ext cx="5904656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PK must has unique value!</a:t>
            </a:r>
          </a:p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It can be a single attribute or combination of attributes</a:t>
            </a:r>
          </a:p>
          <a:p>
            <a:pPr marL="342900" indent="-342900"/>
            <a:r>
              <a:rPr lang="en-US" sz="1600" dirty="0" smtClean="0"/>
              <a:t>STU_NUM is a </a:t>
            </a:r>
            <a:r>
              <a:rPr lang="en-US" sz="1600" b="1" dirty="0" smtClean="0"/>
              <a:t>primary key </a:t>
            </a:r>
            <a:r>
              <a:rPr lang="en-US" sz="1600" dirty="0" smtClean="0"/>
              <a:t>in STUDENT table</a:t>
            </a:r>
          </a:p>
          <a:p>
            <a:pPr marL="342900" indent="-342900"/>
            <a:r>
              <a:rPr lang="en-US" sz="1600" dirty="0" smtClean="0"/>
              <a:t>STU_NUM is used to identify each row in this table</a:t>
            </a:r>
          </a:p>
          <a:p>
            <a:pPr marL="342900" indent="-342900"/>
            <a:r>
              <a:rPr lang="en-US" sz="1600" dirty="0" smtClean="0"/>
              <a:t>SELECT * FROM STUDENT WHERE STU_NUM = 324273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2354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4653136"/>
            <a:ext cx="64087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(Composite Key &amp; Key Attribute)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8892480" cy="1920240"/>
          </a:xfrm>
        </p:spPr>
      </p:pic>
      <p:sp>
        <p:nvSpPr>
          <p:cNvPr id="8" name="Rectangle 7"/>
          <p:cNvSpPr/>
          <p:nvPr/>
        </p:nvSpPr>
        <p:spPr>
          <a:xfrm>
            <a:off x="827584" y="1772816"/>
            <a:ext cx="2232248" cy="1656184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3645024"/>
            <a:ext cx="7920880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1600" dirty="0" smtClean="0"/>
              <a:t>STU_LNAME, STU_FNAME, STU_INIT, STU_PHONE can be used to produce </a:t>
            </a:r>
            <a:r>
              <a:rPr lang="en-US" sz="1600" b="1" dirty="0" smtClean="0"/>
              <a:t>unique</a:t>
            </a:r>
            <a:r>
              <a:rPr lang="en-US" sz="1600" dirty="0" smtClean="0"/>
              <a:t> matches for remaining attributes. These combination of attributes we called as </a:t>
            </a:r>
            <a:r>
              <a:rPr lang="en-US" sz="1600" b="1" dirty="0" smtClean="0"/>
              <a:t>Composite Key. </a:t>
            </a:r>
            <a:r>
              <a:rPr lang="en-US" sz="1600" dirty="0" smtClean="0"/>
              <a:t>Each attribute involved we called as</a:t>
            </a:r>
            <a:r>
              <a:rPr lang="en-US" sz="1600" b="1" dirty="0" smtClean="0"/>
              <a:t> key attribute.</a:t>
            </a:r>
          </a:p>
          <a:p>
            <a:pPr marL="342900" indent="-342900" algn="just"/>
            <a:endParaRPr lang="en-US" sz="1600" b="1" dirty="0" smtClean="0"/>
          </a:p>
          <a:p>
            <a:pPr algn="ctr">
              <a:buNone/>
            </a:pPr>
            <a:r>
              <a:rPr lang="en-US" sz="1600" b="1" dirty="0" smtClean="0"/>
              <a:t>STU_LNAME, STU_FNAME, STU_INIT </a:t>
            </a:r>
            <a:r>
              <a:rPr lang="en-US" sz="1600" b="1" dirty="0" smtClean="0">
                <a:sym typeface="Wingdings" pitchFamily="2" charset="2"/>
              </a:rPr>
              <a:t> STU_GPA</a:t>
            </a:r>
          </a:p>
          <a:p>
            <a:pPr algn="ctr">
              <a:buNone/>
            </a:pPr>
            <a:r>
              <a:rPr lang="en-US" sz="1600" b="1" dirty="0" smtClean="0">
                <a:sym typeface="Wingdings" pitchFamily="2" charset="2"/>
              </a:rPr>
              <a:t>(STU_LNAME, STU_FNAME, STU_INIT determine STU_GPA)</a:t>
            </a:r>
          </a:p>
          <a:p>
            <a:pPr algn="just">
              <a:buNone/>
            </a:pPr>
            <a:endParaRPr lang="en-US" sz="1600" b="1" dirty="0" smtClean="0"/>
          </a:p>
          <a:p>
            <a:pPr marL="342900" indent="-342900" algn="just"/>
            <a:r>
              <a:rPr lang="en-US" sz="1600" dirty="0" smtClean="0"/>
              <a:t>SELECT * FROM STUDENT WHERE STU_LNAME = ‘Robertson’ AND STU_FNAME = ‘Gerald’ AND STU_INIT = ‘T’ AND STU_PHONE = 2267</a:t>
            </a:r>
          </a:p>
          <a:p>
            <a:pPr marL="342900" indent="-342900" algn="just"/>
            <a:r>
              <a:rPr lang="en-US" sz="1600" dirty="0" smtClean="0"/>
              <a:t>How about this one? SELECT </a:t>
            </a:r>
            <a:r>
              <a:rPr lang="en-US" sz="1600" dirty="0"/>
              <a:t>* FROM STUDENT WHERE STU_LNAME = </a:t>
            </a:r>
            <a:r>
              <a:rPr lang="en-US" sz="1600" dirty="0" smtClean="0"/>
              <a:t>‘Smith’ </a:t>
            </a:r>
            <a:r>
              <a:rPr lang="en-US" sz="1600" dirty="0"/>
              <a:t>AND STU_FNAME = </a:t>
            </a:r>
            <a:r>
              <a:rPr lang="en-US" sz="1600" dirty="0" smtClean="0"/>
              <a:t>‘John’</a:t>
            </a:r>
          </a:p>
          <a:p>
            <a:pPr marL="342900" indent="-342900" algn="just"/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380312" y="1772816"/>
            <a:ext cx="864096" cy="1656184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869160"/>
            <a:ext cx="8064896" cy="36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</a:t>
            </a:r>
            <a:r>
              <a:rPr lang="en-US" sz="2400" dirty="0" err="1" smtClean="0"/>
              <a:t>Superkey</a:t>
            </a:r>
            <a:r>
              <a:rPr lang="en-US" sz="2400" dirty="0" smtClean="0"/>
              <a:t>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8892480" cy="1920240"/>
          </a:xfrm>
        </p:spPr>
      </p:pic>
      <p:sp>
        <p:nvSpPr>
          <p:cNvPr id="8" name="Rectangle 7"/>
          <p:cNvSpPr/>
          <p:nvPr/>
        </p:nvSpPr>
        <p:spPr>
          <a:xfrm>
            <a:off x="107504" y="1772816"/>
            <a:ext cx="1584176" cy="1656184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3789040"/>
            <a:ext cx="864096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1600" dirty="0" smtClean="0"/>
              <a:t>STU_NUM </a:t>
            </a:r>
            <a:r>
              <a:rPr lang="en-US" sz="1600" b="1" dirty="0" smtClean="0"/>
              <a:t>or</a:t>
            </a:r>
            <a:r>
              <a:rPr lang="en-US" sz="1600" dirty="0" smtClean="0"/>
              <a:t> </a:t>
            </a:r>
            <a:r>
              <a:rPr lang="en-US" sz="1600" dirty="0"/>
              <a:t>STU_NUM, STU_LNAME </a:t>
            </a:r>
            <a:r>
              <a:rPr lang="en-US" sz="1600" b="1" dirty="0" smtClean="0"/>
              <a:t>or</a:t>
            </a:r>
            <a:r>
              <a:rPr lang="en-US" sz="1600" dirty="0" smtClean="0"/>
              <a:t> STU_NUM, STU_LNAME, STU_INIT can be used to </a:t>
            </a:r>
            <a:r>
              <a:rPr lang="en-US" sz="1600" b="1" dirty="0" smtClean="0"/>
              <a:t>identify each row uniquely </a:t>
            </a:r>
            <a:r>
              <a:rPr lang="en-US" sz="1600" dirty="0" smtClean="0"/>
              <a:t>=&gt; </a:t>
            </a:r>
            <a:r>
              <a:rPr lang="en-US" sz="1600" b="1" dirty="0" err="1" smtClean="0"/>
              <a:t>superkey</a:t>
            </a:r>
            <a:endParaRPr lang="en-US" sz="1600" b="1" dirty="0" smtClean="0"/>
          </a:p>
          <a:p>
            <a:pPr marL="342900" indent="-342900" algn="just"/>
            <a:r>
              <a:rPr lang="en-US" sz="1600" b="1" dirty="0" smtClean="0">
                <a:solidFill>
                  <a:srgbClr val="FF0000"/>
                </a:solidFill>
              </a:rPr>
              <a:t>A </a:t>
            </a:r>
            <a:r>
              <a:rPr lang="en-US" sz="1600" b="1" dirty="0" err="1" smtClean="0">
                <a:solidFill>
                  <a:srgbClr val="FF0000"/>
                </a:solidFill>
              </a:rPr>
              <a:t>Superkey</a:t>
            </a:r>
            <a:r>
              <a:rPr lang="en-US" sz="1600" b="1" dirty="0" smtClean="0">
                <a:solidFill>
                  <a:srgbClr val="FF0000"/>
                </a:solidFill>
              </a:rPr>
              <a:t> is either PK or Composite Key</a:t>
            </a:r>
          </a:p>
          <a:p>
            <a:pPr marL="342900" indent="-342900" algn="just"/>
            <a:endParaRPr lang="en-US" sz="16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600" b="1" dirty="0" smtClean="0"/>
              <a:t>STU_NUM </a:t>
            </a:r>
            <a:r>
              <a:rPr lang="en-US" sz="1600" b="1" dirty="0" smtClean="0">
                <a:sym typeface="Wingdings" pitchFamily="2" charset="2"/>
              </a:rPr>
              <a:t> STU_GPA or STU_LNAME, STU_FNAME, STU_INIT  STU_PHONE</a:t>
            </a:r>
          </a:p>
          <a:p>
            <a:pPr algn="just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sz="1600" dirty="0"/>
              <a:t>SELECT * FROM STUDENT WHERE STU_NUM = </a:t>
            </a:r>
            <a:r>
              <a:rPr lang="en-US" sz="1600" dirty="0" smtClean="0"/>
              <a:t>324273</a:t>
            </a:r>
          </a:p>
          <a:p>
            <a:pPr marL="342900" indent="-342900" algn="just"/>
            <a:r>
              <a:rPr lang="en-US" sz="1600" dirty="0"/>
              <a:t>SELECT * FROM STUDENT WHERE STU_NUM = </a:t>
            </a:r>
            <a:r>
              <a:rPr lang="en-US" sz="1600" dirty="0" smtClean="0"/>
              <a:t>324273 AND STU_LNAME = ‘Smith’ AND STU_INIT = ‘D’</a:t>
            </a:r>
            <a:endParaRPr lang="en-US" sz="1600" dirty="0"/>
          </a:p>
          <a:p>
            <a:pPr marL="342900" indent="-342900" algn="just"/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269356" y="1772816"/>
            <a:ext cx="864096" cy="1656184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(Candidate Key)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8892480" cy="1920240"/>
          </a:xfrm>
        </p:spPr>
      </p:pic>
      <p:sp>
        <p:nvSpPr>
          <p:cNvPr id="15" name="TextBox 14"/>
          <p:cNvSpPr txBox="1"/>
          <p:nvPr/>
        </p:nvSpPr>
        <p:spPr>
          <a:xfrm>
            <a:off x="251520" y="3789040"/>
            <a:ext cx="864096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/>
              <a:t>Candidate key </a:t>
            </a:r>
            <a:r>
              <a:rPr lang="en-US" sz="1600" dirty="0" smtClean="0"/>
              <a:t>= a </a:t>
            </a:r>
            <a:r>
              <a:rPr lang="en-US" sz="1600" dirty="0" err="1" smtClean="0"/>
              <a:t>Superkey</a:t>
            </a:r>
            <a:r>
              <a:rPr lang="en-US" sz="1600" dirty="0" smtClean="0"/>
              <a:t> without redundancies/any key or group of keys that could become a </a:t>
            </a:r>
            <a:r>
              <a:rPr lang="en-US" sz="1600" dirty="0" err="1" smtClean="0"/>
              <a:t>Superkey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STU_NUM is a candidate key</a:t>
            </a:r>
          </a:p>
          <a:p>
            <a:pPr marL="342900" indent="-342900"/>
            <a:r>
              <a:rPr lang="en-US" sz="1600" dirty="0" smtClean="0"/>
              <a:t>STU_LNAME, STU_FNAME, STU_INIT, STU_PHONE is a candidate key</a:t>
            </a:r>
          </a:p>
          <a:p>
            <a:pPr marL="342900" indent="-342900"/>
            <a:r>
              <a:rPr lang="en-US" sz="1600" dirty="0" smtClean="0"/>
              <a:t>STU_LNAME, STU_FNAME is </a:t>
            </a:r>
            <a:r>
              <a:rPr lang="en-US" sz="1600" b="1" u="sng" dirty="0" smtClean="0"/>
              <a:t>NOT</a:t>
            </a:r>
            <a:r>
              <a:rPr lang="en-US" sz="1600" dirty="0" smtClean="0"/>
              <a:t> a candidate key. Why?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223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(Foreign Key)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Fig03-02.bmp"/>
          <p:cNvPicPr>
            <a:picLocks noChangeAspect="1"/>
          </p:cNvPicPr>
          <p:nvPr/>
        </p:nvPicPr>
        <p:blipFill>
          <a:blip r:embed="rId2" cstate="print"/>
          <a:srcRect r="3538" b="4402"/>
          <a:stretch>
            <a:fillRect/>
          </a:stretch>
        </p:blipFill>
        <p:spPr bwMode="auto">
          <a:xfrm>
            <a:off x="0" y="1268759"/>
            <a:ext cx="9221402" cy="55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52320" y="2996952"/>
            <a:ext cx="1512168" cy="132343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PRODUCT and VENDOR are linked through VEND_CODE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(Foreign Key)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Fig03-0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728" y="1556792"/>
            <a:ext cx="5943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941168"/>
            <a:ext cx="756084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Referential integrity</a:t>
            </a:r>
          </a:p>
          <a:p>
            <a:pPr marL="285750" indent="-285750"/>
            <a:r>
              <a:rPr lang="en-US" sz="1800" dirty="0" smtClean="0"/>
              <a:t>FK </a:t>
            </a:r>
            <a:r>
              <a:rPr lang="en-US" sz="1800" b="1" dirty="0" smtClean="0"/>
              <a:t>MUST</a:t>
            </a:r>
            <a:r>
              <a:rPr lang="en-US" sz="1800" dirty="0" smtClean="0"/>
              <a:t> have a valid entry in the corresponding table (or be NULL)</a:t>
            </a:r>
          </a:p>
          <a:p>
            <a:pPr marL="285750" indent="-285750"/>
            <a:r>
              <a:rPr lang="en-US" sz="1800" dirty="0" smtClean="0"/>
              <a:t>PK entry </a:t>
            </a:r>
            <a:r>
              <a:rPr lang="en-US" sz="1800" b="1" dirty="0" smtClean="0"/>
              <a:t>CANNOT</a:t>
            </a:r>
            <a:r>
              <a:rPr lang="en-US" sz="1800" dirty="0" smtClean="0"/>
              <a:t> be deleted if a FK refers to 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327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3.2 Keys: Types (Secondary Key)</a:t>
            </a:r>
            <a:endParaRPr lang="ms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8892480" cy="1920240"/>
          </a:xfrm>
        </p:spPr>
      </p:pic>
      <p:sp>
        <p:nvSpPr>
          <p:cNvPr id="15" name="TextBox 14"/>
          <p:cNvSpPr txBox="1"/>
          <p:nvPr/>
        </p:nvSpPr>
        <p:spPr>
          <a:xfrm>
            <a:off x="251520" y="3789040"/>
            <a:ext cx="864096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800" b="1" dirty="0" smtClean="0"/>
              <a:t>Secondary key</a:t>
            </a:r>
            <a:r>
              <a:rPr lang="en-US" sz="1800" dirty="0" smtClean="0"/>
              <a:t> = key(s) is/are used strictly for </a:t>
            </a:r>
            <a:r>
              <a:rPr lang="en-US" sz="1800" b="1" dirty="0" smtClean="0"/>
              <a:t>data retrieval purposes</a:t>
            </a:r>
          </a:p>
          <a:p>
            <a:pPr marL="342900" indent="-342900"/>
            <a:r>
              <a:rPr lang="en-US" sz="1800" dirty="0" smtClean="0"/>
              <a:t>Instead of using STU_NUM to identify student, we might use STU_LNAME, STU_FNAME, STU_INIT to identify student as well</a:t>
            </a:r>
          </a:p>
          <a:p>
            <a:pPr marL="342900" indent="-342900"/>
            <a:r>
              <a:rPr lang="en-US" sz="1800" dirty="0" smtClean="0"/>
              <a:t>The result not necessarily is a single result</a:t>
            </a:r>
          </a:p>
          <a:p>
            <a:pPr marL="342900" indent="-342900"/>
            <a:r>
              <a:rPr lang="en-US" sz="1800" dirty="0" smtClean="0"/>
              <a:t>In real world, I can search your academic record using name, faculty, program, campus and etc. Those attributes are example of secondary keys.</a:t>
            </a:r>
            <a:endParaRPr lang="en-US" sz="1800" dirty="0"/>
          </a:p>
          <a:p>
            <a:pPr marL="342900" indent="-3429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9465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Students able to:</a:t>
            </a:r>
          </a:p>
          <a:p>
            <a:r>
              <a:rPr lang="en-US" sz="2400" dirty="0" smtClean="0"/>
              <a:t>Explain about table in depth including characteristics of relational table</a:t>
            </a:r>
          </a:p>
          <a:p>
            <a:r>
              <a:rPr lang="en-US" sz="2400" dirty="0" smtClean="0"/>
              <a:t>Describe and explain keys concept in relational database</a:t>
            </a:r>
          </a:p>
          <a:p>
            <a:r>
              <a:rPr lang="en-US" sz="2400" dirty="0" smtClean="0"/>
              <a:t>Understand on how to control redundancy in database using PK and FK</a:t>
            </a:r>
          </a:p>
          <a:p>
            <a:r>
              <a:rPr lang="en-US" sz="2400" dirty="0" smtClean="0"/>
              <a:t>Explain and use relational operators</a:t>
            </a:r>
          </a:p>
          <a:p>
            <a:r>
              <a:rPr lang="en-US" sz="2400" dirty="0" smtClean="0"/>
              <a:t>Understand the differences between data dictionary and system catalog</a:t>
            </a:r>
          </a:p>
          <a:p>
            <a:r>
              <a:rPr lang="en-US" sz="2400" dirty="0" smtClean="0"/>
              <a:t>Explain and use three types of relationships in designing data model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848600" cy="9906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Learning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Objectives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3.2 Keys: Types</a:t>
            </a:r>
            <a:endParaRPr lang="ms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Tbl03-0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601504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3.2 Keys: </a:t>
            </a:r>
            <a:r>
              <a:rPr lang="en-US" sz="2400" dirty="0" smtClean="0"/>
              <a:t>Nulls</a:t>
            </a:r>
            <a:endParaRPr lang="en-US" dirty="0" smtClean="0"/>
          </a:p>
        </p:txBody>
      </p:sp>
      <p:sp>
        <p:nvSpPr>
          <p:cNvPr id="93186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98488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Nulls: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 data entry/something is unknown, therefore, insert NULL to a particular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Not permitted in primary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Should be avoided in other attributes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represent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An unknown attribute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 known, but missing, attribute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 “not applicable” condition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create problems when functions such as COUNT, AVERAGE, and SUM are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create logical problems when relational tables are linked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5940152" y="3573016"/>
            <a:ext cx="216024" cy="5760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2200" y="3501008"/>
            <a:ext cx="2376264" cy="584775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Solution: assign default value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221088"/>
            <a:ext cx="3240360" cy="338554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if(price == 0 || price == NULL)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32040" y="4390365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3.2 Keys: </a:t>
            </a:r>
            <a:r>
              <a:rPr lang="en-US" sz="2400" dirty="0" smtClean="0"/>
              <a:t>Nulls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9775" y="1752600"/>
            <a:ext cx="8153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Examples: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685800" y="2438400"/>
          <a:ext cx="8458200" cy="134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8280"/>
                <a:gridCol w="975320"/>
                <a:gridCol w="1905000"/>
                <a:gridCol w="838200"/>
                <a:gridCol w="990600"/>
                <a:gridCol w="1383822"/>
                <a:gridCol w="1206978"/>
              </a:tblGrid>
              <a:tr h="20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IDmember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street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postcode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telephone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datejoined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Syakirin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123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Desa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Jaya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Jengka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09-575755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2/1/1998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Islah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00000000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3/4/1997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Ihsan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Skudai Kiri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81300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07-564233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12/31/2001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Line 72"/>
          <p:cNvSpPr>
            <a:spLocks noChangeShapeType="1"/>
          </p:cNvSpPr>
          <p:nvPr/>
        </p:nvSpPr>
        <p:spPr bwMode="auto">
          <a:xfrm flipV="1">
            <a:off x="2512998" y="3289316"/>
            <a:ext cx="0" cy="243840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4"/>
          <p:cNvSpPr>
            <a:spLocks noChangeShapeType="1"/>
          </p:cNvSpPr>
          <p:nvPr/>
        </p:nvSpPr>
        <p:spPr bwMode="auto">
          <a:xfrm>
            <a:off x="2500298" y="5715016"/>
            <a:ext cx="38100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584200" y="2184400"/>
            <a:ext cx="19589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66CC"/>
                </a:solidFill>
              </a:rPr>
              <a:t>Table name: member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6357950" y="5572140"/>
            <a:ext cx="15716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66CC"/>
                </a:solidFill>
              </a:rPr>
              <a:t>** </a:t>
            </a:r>
            <a:r>
              <a:rPr lang="en-US" sz="1400" b="1" dirty="0" smtClean="0">
                <a:solidFill>
                  <a:srgbClr val="0066CC"/>
                </a:solidFill>
              </a:rPr>
              <a:t>null</a:t>
            </a:r>
            <a:endParaRPr lang="en-US" sz="1400" b="1" dirty="0">
              <a:solidFill>
                <a:srgbClr val="0066CC"/>
              </a:solidFill>
            </a:endParaRPr>
          </a:p>
        </p:txBody>
      </p:sp>
      <p:sp>
        <p:nvSpPr>
          <p:cNvPr id="15" name="Line 78"/>
          <p:cNvSpPr>
            <a:spLocks noChangeShapeType="1"/>
          </p:cNvSpPr>
          <p:nvPr/>
        </p:nvSpPr>
        <p:spPr bwMode="auto">
          <a:xfrm>
            <a:off x="2512998" y="3314716"/>
            <a:ext cx="3810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31458" y="3071810"/>
            <a:ext cx="3857652" cy="42862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3.2 Keys: </a:t>
            </a:r>
            <a:r>
              <a:rPr lang="en-US" sz="2400" dirty="0" smtClean="0"/>
              <a:t>Controlled Redundancy</a:t>
            </a:r>
            <a:endParaRPr lang="en-US" dirty="0" smtClean="0"/>
          </a:p>
        </p:txBody>
      </p:sp>
      <p:sp>
        <p:nvSpPr>
          <p:cNvPr id="9421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85788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Controlled redundancy:</a:t>
            </a:r>
          </a:p>
          <a:p>
            <a:pPr lvl="1" eaLnBrk="1" hangingPunct="1"/>
            <a:r>
              <a:rPr lang="en-US" sz="1800" dirty="0" smtClean="0"/>
              <a:t>Makes the relational database work</a:t>
            </a:r>
          </a:p>
          <a:p>
            <a:pPr lvl="1" eaLnBrk="1" hangingPunct="1"/>
            <a:r>
              <a:rPr lang="en-US" sz="1800" dirty="0" smtClean="0"/>
              <a:t>Tables within the database share common attributes that enable the tables to be linked together</a:t>
            </a:r>
          </a:p>
          <a:p>
            <a:pPr lvl="1" eaLnBrk="1" hangingPunct="1"/>
            <a:r>
              <a:rPr lang="en-US" sz="1800" dirty="0" smtClean="0"/>
              <a:t>Multiple occurrences of values in a table are not redundant when they are required to make the relationship work</a:t>
            </a:r>
          </a:p>
          <a:p>
            <a:pPr lvl="1" eaLnBrk="1" hangingPunct="1"/>
            <a:r>
              <a:rPr lang="en-US" sz="1800" dirty="0" smtClean="0"/>
              <a:t>Redundancy exists only when there is unnecessary duplication of attribute values</a:t>
            </a:r>
          </a:p>
          <a:p>
            <a:pPr lvl="1" eaLnBrk="1" hangingPunct="1"/>
            <a:r>
              <a:rPr lang="en-US" sz="1800" dirty="0" smtClean="0"/>
              <a:t>The importance keys for maintain controlled redundancy are:</a:t>
            </a:r>
          </a:p>
          <a:p>
            <a:pPr lvl="2" eaLnBrk="1" hangingPunct="1"/>
            <a:r>
              <a:rPr lang="en-US" sz="1800" dirty="0" smtClean="0"/>
              <a:t>Foreign key (FK)</a:t>
            </a:r>
          </a:p>
          <a:p>
            <a:pPr lvl="2" eaLnBrk="1" hangingPunct="1"/>
            <a:r>
              <a:rPr lang="en-US" sz="1800" dirty="0" smtClean="0"/>
              <a:t>Primary key (PK)</a:t>
            </a:r>
          </a:p>
          <a:p>
            <a:pPr lvl="1" eaLnBrk="1" hangingPunct="1"/>
            <a:r>
              <a:rPr lang="en-US" sz="1800" dirty="0" smtClean="0"/>
              <a:t>Controlled Redundancy may lead to;</a:t>
            </a:r>
          </a:p>
          <a:p>
            <a:pPr lvl="2" eaLnBrk="1" hangingPunct="1"/>
            <a:r>
              <a:rPr lang="en-US" sz="1800" b="1" dirty="0" smtClean="0"/>
              <a:t>Referential integrity</a:t>
            </a:r>
            <a:r>
              <a:rPr lang="en-US" sz="1800" dirty="0" smtClean="0"/>
              <a:t> </a:t>
            </a:r>
          </a:p>
          <a:p>
            <a:pPr lvl="2" eaLnBrk="1" hangingPunct="1"/>
            <a:r>
              <a:rPr lang="en-US" sz="1800" dirty="0" smtClean="0"/>
              <a:t>FK contains a value that refers to an existing valid </a:t>
            </a:r>
            <a:r>
              <a:rPr lang="en-US" sz="1800" dirty="0" err="1" smtClean="0"/>
              <a:t>tuple</a:t>
            </a:r>
            <a:r>
              <a:rPr lang="en-US" sz="1800" dirty="0" smtClean="0"/>
              <a:t> (row) in another relation</a:t>
            </a:r>
          </a:p>
          <a:p>
            <a:pPr lvl="2" eaLnBrk="1" hangingPunct="1"/>
            <a:endParaRPr lang="en-US" sz="1700" dirty="0" smtClean="0"/>
          </a:p>
          <a:p>
            <a:pPr lvl="2" eaLnBrk="1" hangingPunct="1"/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077" name="Group 5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7275823"/>
              </p:ext>
            </p:extLst>
          </p:nvPr>
        </p:nvGraphicFramePr>
        <p:xfrm>
          <a:off x="457200" y="1600200"/>
          <a:ext cx="8229600" cy="284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7173"/>
                <a:gridCol w="599242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Entity Integrity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Requirement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PK entries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are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unique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and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cannot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be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null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row will have a unique identity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and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FK can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properly reference primary key values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Example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invoice can have duplicate number, nor it can be null. In short,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invoices are uniquely identified by their invoices number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3.3 Integrity Rules Revisited: Entity Integrity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3.3 Integrity Rules Revisited: Referential Integrity</a:t>
            </a:r>
          </a:p>
        </p:txBody>
      </p:sp>
      <p:graphicFrame>
        <p:nvGraphicFramePr>
          <p:cNvPr id="388137" name="Group 4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5851205"/>
              </p:ext>
            </p:extLst>
          </p:nvPr>
        </p:nvGraphicFramePr>
        <p:xfrm>
          <a:off x="457200" y="1600200"/>
          <a:ext cx="8229600" cy="438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714"/>
                <a:gridCol w="6641886"/>
              </a:tblGrid>
              <a:tr h="76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Referential Integrity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31" marR="899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31" marR="89931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Requirement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994" marR="88994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FK may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have either a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null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entry-as long as it is not a parts of it table’s PK – or an entry that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matches the PK value in a table to which it is related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994" marR="88994" marT="44450" marB="4445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994" marR="88994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 is possible for an attribute NOT to have corresponding value, but it will be impossible to have an invalid entry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The enforcement of the referential integrity rule make it is impossible to delete a row in one table whose PK has mandatory matching FK values in another table.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994" marR="88994" marT="44450" marB="44450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Example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994" marR="88994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customer might not yet have an assigned sales representative no, but it will be impossible to have an invalid sales representative no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994" marR="88994" marT="44450" marB="4445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3.3 Integrity Rules Revisited: Integrity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Fig03-0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68760"/>
            <a:ext cx="915521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3.3 Integrity Rules Revisited: Integrity Rules</a:t>
            </a:r>
            <a:endParaRPr lang="ms-MY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Entity Integrity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Referential Integrity</a:t>
            </a:r>
            <a:endParaRPr lang="ms-MY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2060848"/>
          <a:ext cx="792087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2520280"/>
                <a:gridCol w="360039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Table</a:t>
                      </a:r>
                      <a:endParaRPr lang="ms-MY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Entity Integrity</a:t>
                      </a: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Explanation</a:t>
                      </a: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ms-MY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ms-M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4581128"/>
          <a:ext cx="792087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2520280"/>
                <a:gridCol w="360039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Table</a:t>
                      </a: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/>
                        <a:t>Referential </a:t>
                      </a:r>
                      <a:r>
                        <a:rPr lang="en-US" sz="1800"/>
                        <a:t>Integrity</a:t>
                      </a: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Explanation</a:t>
                      </a: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sz="2000" b="1" dirty="0" smtClean="0"/>
              <a:t>Relational algebra (RA)</a:t>
            </a:r>
          </a:p>
          <a:p>
            <a:pPr lvl="1">
              <a:spcBef>
                <a:spcPct val="40000"/>
              </a:spcBef>
            </a:pPr>
            <a:r>
              <a:rPr lang="en-US" sz="2000" dirty="0" smtClean="0"/>
              <a:t>Defines theoretical way of manipulating table contents using relational operators</a:t>
            </a:r>
          </a:p>
          <a:p>
            <a:pPr lvl="1">
              <a:spcBef>
                <a:spcPct val="40000"/>
              </a:spcBef>
            </a:pPr>
            <a:r>
              <a:rPr lang="en-US" sz="2000" dirty="0" smtClean="0"/>
              <a:t>Use of relational algebra operators on existing relations produces new relations:</a:t>
            </a:r>
          </a:p>
          <a:p>
            <a:endParaRPr lang="ms-MY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0" y="3501008"/>
          <a:ext cx="6096000" cy="15849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SELECT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DIFFERENCE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PROJECT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JOIN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UNION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PRODUCT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INTERSECT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DIVIDE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5" descr="Fig03-05.bmp"/>
          <p:cNvPicPr>
            <a:picLocks noChangeAspect="1"/>
          </p:cNvPicPr>
          <p:nvPr/>
        </p:nvPicPr>
        <p:blipFill>
          <a:blip r:embed="rId2" cstate="print"/>
          <a:srcRect r="7595" b="3279"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130069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: Retrieve values for all rows found in a table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3.0 THE RELATIONAL MODEL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3.1 A Logical View Of Data </a:t>
            </a:r>
          </a:p>
          <a:p>
            <a:pPr lvl="1">
              <a:buNone/>
            </a:pPr>
            <a:r>
              <a:rPr lang="en-US" sz="2000" dirty="0" smtClean="0"/>
              <a:t>3.2 Keys </a:t>
            </a:r>
          </a:p>
          <a:p>
            <a:pPr lvl="1">
              <a:buNone/>
            </a:pPr>
            <a:r>
              <a:rPr lang="en-US" sz="2000" dirty="0" smtClean="0"/>
              <a:t>3.3 Integrity Rules Revisited </a:t>
            </a:r>
          </a:p>
          <a:p>
            <a:pPr lvl="1">
              <a:buNone/>
            </a:pPr>
            <a:r>
              <a:rPr lang="en-US" sz="2000" dirty="0" smtClean="0"/>
              <a:t>3.4 Data Dictionary And System Catalogue </a:t>
            </a:r>
          </a:p>
          <a:p>
            <a:pPr lvl="1">
              <a:buNone/>
            </a:pPr>
            <a:r>
              <a:rPr lang="en-US" sz="2000" dirty="0" smtClean="0"/>
              <a:t>3.5 Relationship Within The Relational Database </a:t>
            </a:r>
          </a:p>
          <a:p>
            <a:pPr lvl="1">
              <a:buNone/>
            </a:pPr>
            <a:r>
              <a:rPr lang="en-US" sz="2000" dirty="0" smtClean="0"/>
              <a:t>3.6 Data Redundancy Revisited </a:t>
            </a:r>
          </a:p>
          <a:p>
            <a:pPr lvl="1">
              <a:buNone/>
            </a:pPr>
            <a:r>
              <a:rPr lang="en-US" sz="2000" dirty="0" smtClean="0"/>
              <a:t>3.7 Indexes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848600" cy="9906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Chapter 3: The Relational Data Model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7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5" descr="Fig03-06.bmp"/>
          <p:cNvPicPr>
            <a:picLocks noChangeAspect="1"/>
          </p:cNvPicPr>
          <p:nvPr/>
        </p:nvPicPr>
        <p:blipFill>
          <a:blip r:embed="rId2" cstate="print"/>
          <a:srcRect r="11590" b="3060"/>
          <a:stretch>
            <a:fillRect/>
          </a:stretch>
        </p:blipFill>
        <p:spPr bwMode="auto">
          <a:xfrm>
            <a:off x="0" y="1268759"/>
            <a:ext cx="9144000" cy="559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12594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: retrieves all values for selected </a:t>
            </a:r>
            <a:r>
              <a:rPr lang="en-US" sz="1800" b="1" dirty="0" smtClean="0"/>
              <a:t>attributes</a:t>
            </a:r>
            <a:endParaRPr lang="en-US" sz="1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863484"/>
              </p:ext>
            </p:extLst>
          </p:nvPr>
        </p:nvGraphicFramePr>
        <p:xfrm>
          <a:off x="395536" y="1844824"/>
          <a:ext cx="2304255" cy="1463040"/>
        </p:xfrm>
        <a:graphic>
          <a:graphicData uri="http://schemas.openxmlformats.org/drawingml/2006/table">
            <a:tbl>
              <a:tblPr/>
              <a:tblGrid>
                <a:gridCol w="768085"/>
                <a:gridCol w="768085"/>
                <a:gridCol w="768085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John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4127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Table: Employee</a:t>
            </a:r>
            <a:endParaRPr lang="en-US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96838"/>
              </p:ext>
            </p:extLst>
          </p:nvPr>
        </p:nvGraphicFramePr>
        <p:xfrm>
          <a:off x="371872" y="3573016"/>
          <a:ext cx="8304584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736"/>
                <a:gridCol w="3888432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SELECT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PROJECT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 </a:t>
                      </a:r>
                      <a:r>
                        <a:rPr lang="en-US" sz="2400" baseline="-25000" dirty="0" smtClean="0"/>
                        <a:t>salary &lt; 200 </a:t>
                      </a:r>
                      <a:r>
                        <a:rPr lang="en-US" sz="2400" dirty="0" smtClean="0"/>
                        <a:t>(Employee)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</a:t>
                      </a:r>
                      <a:r>
                        <a:rPr lang="en-US" sz="2400" baseline="-25000" dirty="0" smtClean="0"/>
                        <a:t>salary</a:t>
                      </a:r>
                      <a:r>
                        <a:rPr lang="en-US" sz="2400" baseline="0" dirty="0" smtClean="0"/>
                        <a:t> (Employee)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SQL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</a:t>
                      </a:r>
                      <a:r>
                        <a:rPr lang="en-US" sz="2400" baseline="0" dirty="0" smtClean="0"/>
                        <a:t> * FROM Employee WHERE salary &lt; 200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</a:t>
                      </a:r>
                      <a:r>
                        <a:rPr lang="en-US" sz="2400" baseline="0" dirty="0" smtClean="0"/>
                        <a:t> salary FROM Employee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73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Fig03-07.bmp"/>
          <p:cNvPicPr>
            <a:picLocks noChangeAspect="1"/>
          </p:cNvPicPr>
          <p:nvPr/>
        </p:nvPicPr>
        <p:blipFill>
          <a:blip r:embed="rId2" cstate="print"/>
          <a:srcRect r="3169" b="7124"/>
          <a:stretch>
            <a:fillRect/>
          </a:stretch>
        </p:blipFill>
        <p:spPr bwMode="auto">
          <a:xfrm>
            <a:off x="0" y="1268759"/>
            <a:ext cx="9144000" cy="273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03-08.bmp"/>
          <p:cNvPicPr>
            <a:picLocks noChangeAspect="1"/>
          </p:cNvPicPr>
          <p:nvPr/>
        </p:nvPicPr>
        <p:blipFill>
          <a:blip r:embed="rId3" cstate="print"/>
          <a:srcRect r="2233" b="11801"/>
          <a:stretch>
            <a:fillRect/>
          </a:stretch>
        </p:blipFill>
        <p:spPr bwMode="auto">
          <a:xfrm>
            <a:off x="0" y="4077072"/>
            <a:ext cx="91366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22869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: combines all rows from two tables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03700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: retrieves rows that appear in both tables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Fig03-09.bmp"/>
          <p:cNvPicPr>
            <a:picLocks noChangeAspect="1"/>
          </p:cNvPicPr>
          <p:nvPr/>
        </p:nvPicPr>
        <p:blipFill>
          <a:blip r:embed="rId2" cstate="print"/>
          <a:srcRect r="2201" b="12405"/>
          <a:stretch>
            <a:fillRect/>
          </a:stretch>
        </p:blipFill>
        <p:spPr bwMode="auto">
          <a:xfrm>
            <a:off x="0" y="1268760"/>
            <a:ext cx="9144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03-10.bmp"/>
          <p:cNvPicPr>
            <a:picLocks noChangeAspect="1"/>
          </p:cNvPicPr>
          <p:nvPr/>
        </p:nvPicPr>
        <p:blipFill>
          <a:blip r:embed="rId3" cstate="print"/>
          <a:srcRect r="1256" b="5501"/>
          <a:stretch>
            <a:fillRect/>
          </a:stretch>
        </p:blipFill>
        <p:spPr bwMode="auto">
          <a:xfrm>
            <a:off x="0" y="3429000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127050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: retrieves all rows in one table that are not found in the other table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35699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: retrieves all possible pairs of rows from two tables. Known as Cartesian Product.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B248F010-D077-4DD2-BD5E-299CD6D77DF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70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Natural</a:t>
            </a:r>
            <a:r>
              <a:rPr lang="en-US" sz="2000" dirty="0" smtClean="0"/>
              <a:t> </a:t>
            </a:r>
            <a:r>
              <a:rPr lang="en-US" sz="2000" b="1" dirty="0" smtClean="0"/>
              <a:t>Join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Links tables by selecting rows with common values in common attribute(s) automatically </a:t>
            </a:r>
            <a:r>
              <a:rPr lang="en-US" sz="2000" b="1" dirty="0" smtClean="0"/>
              <a:t>(dangerous!!!)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Don't </a:t>
            </a:r>
            <a:r>
              <a:rPr lang="en-US" sz="2000" dirty="0"/>
              <a:t>need to specify column names for the join – it will automatically join same name columns in two different tables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000" b="1" i="1" dirty="0"/>
              <a:t>SELECT * FROM employee NATURAL JOIN department;</a:t>
            </a:r>
            <a:endParaRPr lang="en-US" sz="2000" b="1" i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Equijoin (INNER JOIN)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Links tables on the basis of an equality condition that c</a:t>
            </a:r>
            <a:r>
              <a:rPr lang="en-US" sz="2000" b="1" dirty="0" smtClean="0"/>
              <a:t>ompares specified columns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/>
              <a:t>SELECT * FROM employee JOIN department ON </a:t>
            </a:r>
            <a:r>
              <a:rPr lang="en-US" sz="2000" b="1" i="1" smtClean="0"/>
              <a:t>employee.workdept </a:t>
            </a:r>
            <a:r>
              <a:rPr lang="en-US" sz="2000" b="1" i="1" dirty="0"/>
              <a:t>= </a:t>
            </a:r>
            <a:r>
              <a:rPr lang="en-US" sz="2000" b="1" i="1" dirty="0" err="1" smtClean="0"/>
              <a:t>department.deptno</a:t>
            </a:r>
            <a:r>
              <a:rPr lang="en-US" sz="2000" b="1" i="1" dirty="0" smtClean="0"/>
              <a:t>;</a:t>
            </a:r>
            <a:endParaRPr lang="en-US" sz="2000" b="1" i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Theta join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Any other comparison operator is used (&gt;, &lt;, &gt;=, =&lt;, &lt;&gt;)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Outer</a:t>
            </a:r>
            <a:r>
              <a:rPr lang="en-US" sz="2000" dirty="0" smtClean="0"/>
              <a:t> </a:t>
            </a:r>
            <a:r>
              <a:rPr lang="en-US" sz="2000" b="1" dirty="0" smtClean="0"/>
              <a:t>join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Matched pairs are retained, and any unmatched values in other table are left null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B19EEAC5-E1E4-488B-A90E-8207D38F8D2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0724" name="Picture 4" descr="Fig03-11.bmp"/>
          <p:cNvPicPr>
            <a:picLocks noChangeAspect="1"/>
          </p:cNvPicPr>
          <p:nvPr/>
        </p:nvPicPr>
        <p:blipFill>
          <a:blip r:embed="rId3" cstate="print"/>
          <a:srcRect r="14883"/>
          <a:stretch>
            <a:fillRect/>
          </a:stretch>
        </p:blipFill>
        <p:spPr bwMode="auto">
          <a:xfrm>
            <a:off x="-1" y="1340768"/>
            <a:ext cx="914400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55317BC0-0020-4397-93E6-269D884FB4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1748" name="Picture 4" descr="Fig03-1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1"/>
            <a:ext cx="9144000" cy="57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B4F7A9BF-7406-4A47-95DF-4D974C1CDF3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2772" name="Picture 4" descr="Fig03-13.bmp"/>
          <p:cNvPicPr>
            <a:picLocks noChangeAspect="1"/>
          </p:cNvPicPr>
          <p:nvPr/>
        </p:nvPicPr>
        <p:blipFill>
          <a:blip r:embed="rId3" cstate="print"/>
          <a:srcRect r="7991"/>
          <a:stretch>
            <a:fillRect/>
          </a:stretch>
        </p:blipFill>
        <p:spPr bwMode="auto">
          <a:xfrm>
            <a:off x="0" y="1268760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Fig03-14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5652120" cy="25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681BAAE7-CF8D-457E-A012-073D7156CCC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3796" name="Picture 4" descr="Fig03-1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1160"/>
            <a:ext cx="5436096" cy="26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Fig03-16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276" y="4149080"/>
            <a:ext cx="5400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68144" y="414908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1" dirty="0"/>
              <a:t>right outer join</a:t>
            </a:r>
            <a:r>
              <a:rPr lang="en-US" sz="1800" dirty="0"/>
              <a:t>, which </a:t>
            </a:r>
            <a:r>
              <a:rPr lang="en-US" sz="1800" b="1" u="sng" dirty="0"/>
              <a:t>keeps all the rows from the right table</a:t>
            </a:r>
            <a:r>
              <a:rPr lang="en-US" sz="1800" dirty="0"/>
              <a:t>. If a row can't be connected to any of the rows from </a:t>
            </a:r>
            <a:r>
              <a:rPr lang="en-US" sz="1800"/>
              <a:t>the </a:t>
            </a:r>
            <a:r>
              <a:rPr lang="en-US" sz="1800" smtClean="0"/>
              <a:t>left </a:t>
            </a:r>
            <a:r>
              <a:rPr lang="en-US" sz="1800" dirty="0"/>
              <a:t>table according to the join condition, </a:t>
            </a:r>
            <a:r>
              <a:rPr lang="en-US" sz="1800" b="1" dirty="0"/>
              <a:t>null</a:t>
            </a:r>
            <a:r>
              <a:rPr lang="en-US" sz="1800" dirty="0"/>
              <a:t> values are used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142116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1" dirty="0" smtClean="0"/>
              <a:t>left </a:t>
            </a:r>
            <a:r>
              <a:rPr lang="en-US" sz="1800" b="1" i="1" dirty="0"/>
              <a:t>outer join</a:t>
            </a:r>
            <a:r>
              <a:rPr lang="en-US" sz="1800" dirty="0"/>
              <a:t>, which </a:t>
            </a:r>
            <a:r>
              <a:rPr lang="en-US" sz="1800" b="1" u="sng" dirty="0"/>
              <a:t>keeps all the rows from the </a:t>
            </a:r>
            <a:r>
              <a:rPr lang="en-US" sz="1800" b="1" u="sng" dirty="0" smtClean="0"/>
              <a:t>left </a:t>
            </a:r>
            <a:r>
              <a:rPr lang="en-US" sz="1800" b="1" u="sng" dirty="0"/>
              <a:t>table</a:t>
            </a:r>
            <a:r>
              <a:rPr lang="en-US" sz="1800" dirty="0"/>
              <a:t>. If a row can't be connected to any of the rows from the </a:t>
            </a:r>
            <a:r>
              <a:rPr lang="en-US" sz="1800" dirty="0" smtClean="0"/>
              <a:t>right </a:t>
            </a:r>
            <a:r>
              <a:rPr lang="en-US" sz="1800" dirty="0"/>
              <a:t>table according to the join condition, </a:t>
            </a:r>
            <a:r>
              <a:rPr lang="en-US" sz="1800" b="1" dirty="0"/>
              <a:t>null</a:t>
            </a:r>
            <a:r>
              <a:rPr lang="en-US" sz="1800" dirty="0"/>
              <a:t> values are used</a:t>
            </a:r>
          </a:p>
        </p:txBody>
      </p:sp>
    </p:spTree>
    <p:extLst>
      <p:ext uri="{BB962C8B-B14F-4D97-AF65-F5344CB8AC3E}">
        <p14:creationId xmlns:p14="http://schemas.microsoft.com/office/powerpoint/2010/main" val="292067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681BAAE7-CF8D-457E-A012-073D7156CCCB}" type="slidenum">
              <a:rPr lang="en-US" smtClean="0"/>
              <a:pPr/>
              <a:t>39</a:t>
            </a:fld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35050"/>
              </p:ext>
            </p:extLst>
          </p:nvPr>
        </p:nvGraphicFramePr>
        <p:xfrm>
          <a:off x="395537" y="1801624"/>
          <a:ext cx="352839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130"/>
                <a:gridCol w="1176130"/>
                <a:gridCol w="11761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studNo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studName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courseId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34076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Table: Student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134076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Table: Course</a:t>
            </a:r>
            <a:endParaRPr lang="en-US" sz="20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95460"/>
              </p:ext>
            </p:extLst>
          </p:nvPr>
        </p:nvGraphicFramePr>
        <p:xfrm>
          <a:off x="4427984" y="1801624"/>
          <a:ext cx="280831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1404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75237"/>
              </p:ext>
            </p:extLst>
          </p:nvPr>
        </p:nvGraphicFramePr>
        <p:xfrm>
          <a:off x="395536" y="3501008"/>
          <a:ext cx="604867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734"/>
                <a:gridCol w="1209734"/>
                <a:gridCol w="1209734"/>
                <a:gridCol w="1209734"/>
                <a:gridCol w="12097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studNo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studName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courseId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courseId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7255"/>
              </p:ext>
            </p:extLst>
          </p:nvPr>
        </p:nvGraphicFramePr>
        <p:xfrm>
          <a:off x="395538" y="5157192"/>
          <a:ext cx="604867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734"/>
                <a:gridCol w="1209734"/>
                <a:gridCol w="1209734"/>
                <a:gridCol w="1209734"/>
                <a:gridCol w="12097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studNo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studName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courseId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courseId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Pharmacy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Computing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6588224" y="3501008"/>
            <a:ext cx="288032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6588224" y="5140228"/>
            <a:ext cx="288032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48264" y="393305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LEFT OUTER JOIN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48264" y="554236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RIGHT OUTER JOIN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07904" y="2276872"/>
            <a:ext cx="79208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07904" y="2636912"/>
            <a:ext cx="79208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07904" y="2996952"/>
            <a:ext cx="79208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904" y="2492896"/>
            <a:ext cx="79208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07904" y="2852936"/>
            <a:ext cx="79208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82008" y="3212976"/>
            <a:ext cx="79208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16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fig09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5410200" cy="518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9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A Glance Of The Big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>
                <a:solidFill>
                  <a:schemeClr val="bg1"/>
                </a:solidFill>
              </a:rPr>
              <a:t>3.3</a:t>
            </a:r>
            <a:r>
              <a:rPr lang="en-US" sz="2400" smtClean="0"/>
              <a:t> Relational Set Operators</a:t>
            </a:r>
            <a:endParaRPr lang="ms-MY" sz="240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54A4E754-4E30-48D1-B3BB-F7142A9D40F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4820" name="Picture 4" descr="Fig03-17.bmp"/>
          <p:cNvPicPr>
            <a:picLocks noChangeAspect="1"/>
          </p:cNvPicPr>
          <p:nvPr/>
        </p:nvPicPr>
        <p:blipFill>
          <a:blip r:embed="rId3" cstate="print"/>
          <a:srcRect r="19049"/>
          <a:stretch>
            <a:fillRect/>
          </a:stretch>
        </p:blipFill>
        <p:spPr bwMode="auto">
          <a:xfrm>
            <a:off x="395536" y="1556792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2195736" y="3356992"/>
            <a:ext cx="288032" cy="792088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2195736" y="4149080"/>
            <a:ext cx="288032" cy="576064"/>
          </a:xfrm>
          <a:prstGeom prst="leftBrac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23928" y="4293096"/>
            <a:ext cx="36004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96308" y="3501008"/>
            <a:ext cx="36004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34818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420584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3.4 Data Dictionary &amp; System Catalog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9FD77873-E0D2-449A-A462-2DCBEDEEB68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 smtClean="0"/>
              <a:t>Data</a:t>
            </a:r>
            <a:r>
              <a:rPr lang="en-US" sz="2000" dirty="0" smtClean="0"/>
              <a:t> </a:t>
            </a:r>
            <a:r>
              <a:rPr lang="en-US" sz="2000" b="1" dirty="0" smtClean="0"/>
              <a:t>dictionary</a:t>
            </a:r>
            <a:r>
              <a:rPr lang="en-US" sz="2000" dirty="0" smtClean="0"/>
              <a:t> </a:t>
            </a:r>
          </a:p>
          <a:p>
            <a:pPr lvl="1" algn="just"/>
            <a:r>
              <a:rPr lang="en-US" sz="2000" dirty="0" smtClean="0"/>
              <a:t>Provides </a:t>
            </a:r>
            <a:r>
              <a:rPr lang="en-US" sz="2000" b="1" dirty="0" smtClean="0"/>
              <a:t>detailed accounting/info </a:t>
            </a:r>
            <a:r>
              <a:rPr lang="en-US" sz="2000" dirty="0" smtClean="0"/>
              <a:t>of all tables found within the user/designer-created database</a:t>
            </a:r>
          </a:p>
          <a:p>
            <a:pPr lvl="1" algn="just"/>
            <a:r>
              <a:rPr lang="en-US" sz="2000" dirty="0" smtClean="0"/>
              <a:t>Contains (at least) all the attribute names and characteristics for each table in the system</a:t>
            </a:r>
          </a:p>
          <a:p>
            <a:pPr lvl="1" algn="just"/>
            <a:r>
              <a:rPr lang="en-US" sz="2000" b="1" dirty="0" smtClean="0"/>
              <a:t>Contains metadata</a:t>
            </a:r>
            <a:r>
              <a:rPr lang="en-US" sz="2000" dirty="0" smtClean="0"/>
              <a:t>: data about data</a:t>
            </a:r>
          </a:p>
          <a:p>
            <a:pPr lvl="1" algn="just"/>
            <a:endParaRPr lang="en-US" sz="2000" dirty="0" smtClean="0"/>
          </a:p>
          <a:p>
            <a:pPr algn="just"/>
            <a:r>
              <a:rPr lang="en-US" sz="2000" b="1" dirty="0" smtClean="0"/>
              <a:t>System</a:t>
            </a:r>
            <a:r>
              <a:rPr lang="en-US" sz="2000" dirty="0" smtClean="0"/>
              <a:t> </a:t>
            </a:r>
            <a:r>
              <a:rPr lang="en-US" sz="2000" b="1" dirty="0" smtClean="0"/>
              <a:t>catalog</a:t>
            </a:r>
          </a:p>
          <a:p>
            <a:pPr lvl="1" algn="just"/>
            <a:r>
              <a:rPr lang="en-US" sz="2000" b="1" dirty="0" smtClean="0"/>
              <a:t>Contains metadata</a:t>
            </a:r>
          </a:p>
          <a:p>
            <a:pPr lvl="1" algn="just"/>
            <a:r>
              <a:rPr lang="en-US" sz="2000" b="1" dirty="0" smtClean="0"/>
              <a:t>Detailed system data dictionary </a:t>
            </a:r>
            <a:r>
              <a:rPr lang="en-US" sz="2000" dirty="0" smtClean="0"/>
              <a:t>that describes all objects within the database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3.4 Data Dictionary &amp; System Catalog</a:t>
            </a:r>
            <a:endParaRPr lang="ms-MY" sz="240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22CDD344-9CD6-42BF-A462-1CAB412CE23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36868" name="Picture 4" descr="Tbl03-06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3.5 Relationship Within Relational Database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5788" y="1600200"/>
            <a:ext cx="8229600" cy="43243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Relationship is a logical interaction among the entities in a relational database. </a:t>
            </a:r>
          </a:p>
          <a:p>
            <a:pPr eaLnBrk="1" hangingPunct="1"/>
            <a:r>
              <a:rPr lang="en-US" sz="2000" dirty="0" smtClean="0"/>
              <a:t>Operate in </a:t>
            </a:r>
            <a:r>
              <a:rPr lang="en-US" sz="2000" b="1" dirty="0" smtClean="0">
                <a:solidFill>
                  <a:srgbClr val="CC0000"/>
                </a:solidFill>
              </a:rPr>
              <a:t>both</a:t>
            </a:r>
            <a:r>
              <a:rPr lang="en-US" sz="2000" dirty="0" smtClean="0"/>
              <a:t> directions</a:t>
            </a:r>
          </a:p>
          <a:p>
            <a:pPr eaLnBrk="1" hangingPunct="1"/>
            <a:r>
              <a:rPr lang="en-US" sz="2000" dirty="0" smtClean="0"/>
              <a:t>There are 3 basic relationship in a database;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3048000"/>
          <a:ext cx="8077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1:1 Relationship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2D6189C1-C7A4-4E1D-A0B9-FCE38A48B03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One entity related to only one other entity, and vice versa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Sometimes means that entity components were not defined properly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Could indicate that two entities actually belong in the same table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Certain conditions absolutely require their use</a:t>
            </a:r>
          </a:p>
        </p:txBody>
      </p:sp>
      <p:pic>
        <p:nvPicPr>
          <p:cNvPr id="6" name="Picture 4" descr="Fig03-2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41713"/>
            <a:ext cx="648176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1:M Relationship</a:t>
            </a:r>
            <a:endParaRPr lang="en-US" sz="2400" smtClean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8175C83C-8052-4852-BAD0-1C3A1BAA122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Relational database norm</a:t>
            </a:r>
          </a:p>
          <a:p>
            <a:r>
              <a:rPr lang="en-US" sz="2000" smtClean="0"/>
              <a:t>Found in any database environment </a:t>
            </a:r>
          </a:p>
        </p:txBody>
      </p:sp>
      <p:pic>
        <p:nvPicPr>
          <p:cNvPr id="39942" name="Picture 6" descr="Fig03-1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32072"/>
            <a:ext cx="6480720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1:M Relationship</a:t>
            </a:r>
            <a:endParaRPr lang="ms-MY" sz="240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6DF329D2-FC58-4D64-9BB6-E301D4AFE44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0964" name="Picture 4" descr="Fig03-19.bmp"/>
          <p:cNvPicPr>
            <a:picLocks noChangeAspect="1"/>
          </p:cNvPicPr>
          <p:nvPr/>
        </p:nvPicPr>
        <p:blipFill>
          <a:blip r:embed="rId3" cstate="print"/>
          <a:srcRect r="3538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M:N Relationship</a:t>
            </a:r>
            <a:endParaRPr lang="en-US" sz="2400" smtClean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fld id="{BFDF9AC9-B0ED-4B68-99B1-9A7C25BA97E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Implemented by breaking it up to produce a set of 1:M relationships</a:t>
            </a:r>
          </a:p>
          <a:p>
            <a:r>
              <a:rPr lang="en-US" sz="2000" smtClean="0"/>
              <a:t>Avoid problems inherent to M:N relationship by creating a </a:t>
            </a:r>
            <a:r>
              <a:rPr lang="en-US" sz="2000" b="1" smtClean="0"/>
              <a:t>composite</a:t>
            </a:r>
            <a:r>
              <a:rPr lang="en-US" sz="2000" smtClean="0"/>
              <a:t> </a:t>
            </a:r>
            <a:r>
              <a:rPr lang="en-US" sz="2000" b="1" smtClean="0"/>
              <a:t>entity</a:t>
            </a:r>
            <a:endParaRPr lang="en-US" sz="2000" smtClean="0"/>
          </a:p>
          <a:p>
            <a:pPr lvl="1"/>
            <a:r>
              <a:rPr lang="en-US" sz="2000" smtClean="0"/>
              <a:t>Includes as foreign keys the primary keys of tables to be linked</a:t>
            </a:r>
          </a:p>
        </p:txBody>
      </p:sp>
      <p:pic>
        <p:nvPicPr>
          <p:cNvPr id="9" name="Picture 8" descr="Fig03-2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58614"/>
            <a:ext cx="6480720" cy="329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M:N Relationship</a:t>
            </a:r>
            <a:endParaRPr lang="ms-MY" sz="240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C5A4-85CC-400B-97A8-BD667A6EC03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6084" name="Picture 4" descr="Fig03-26.bmp"/>
          <p:cNvPicPr>
            <a:picLocks noChangeAspect="1"/>
          </p:cNvPicPr>
          <p:nvPr/>
        </p:nvPicPr>
        <p:blipFill>
          <a:blip r:embed="rId3" cstate="print"/>
          <a:srcRect r="3300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M:N Relationship</a:t>
            </a:r>
            <a:endParaRPr lang="ms-MY" sz="24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9BB2F-A87F-41AA-9F65-C15DBA355C0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7108" name="Picture 4" descr="Fig03-27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778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3.1</a:t>
            </a:r>
            <a:r>
              <a:rPr lang="en-US" dirty="0" smtClean="0"/>
              <a:t> </a:t>
            </a:r>
            <a:r>
              <a:rPr lang="en-US" sz="2400" dirty="0" smtClean="0"/>
              <a:t>A Logical View Of Data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84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Relational model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smtClean="0"/>
              <a:t>Enables programmer to view data logically rather than physically</a:t>
            </a:r>
          </a:p>
          <a:p>
            <a:pPr eaLnBrk="1" hangingPunct="1"/>
            <a:r>
              <a:rPr lang="en-US" sz="2000" b="1" dirty="0" smtClean="0"/>
              <a:t>Table </a:t>
            </a:r>
          </a:p>
          <a:p>
            <a:pPr lvl="1" eaLnBrk="1" hangingPunct="1"/>
            <a:r>
              <a:rPr lang="en-US" sz="2000" dirty="0" smtClean="0"/>
              <a:t>Has advantages of structural and data independence</a:t>
            </a:r>
          </a:p>
          <a:p>
            <a:pPr lvl="1" eaLnBrk="1" hangingPunct="1"/>
            <a:r>
              <a:rPr lang="en-US" sz="2000" dirty="0" smtClean="0"/>
              <a:t>Resembles a file from conceptual point of view</a:t>
            </a:r>
          </a:p>
          <a:p>
            <a:pPr lvl="1" eaLnBrk="1" hangingPunct="1"/>
            <a:r>
              <a:rPr lang="en-US" sz="2000" dirty="0" smtClean="0"/>
              <a:t>Easier to understand than its hierarchical and network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M:N Relationship</a:t>
            </a:r>
            <a:endParaRPr lang="ms-MY" sz="240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315F0-A638-4038-8747-015804A7ED8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8132" name="Picture 4" descr="Fig03-2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856" y="1584088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3.5 Relationship Within Relational Database: </a:t>
            </a:r>
            <a:r>
              <a:rPr lang="en-US" sz="2400" smtClean="0">
                <a:effectLst>
                  <a:glow rad="63500">
                    <a:srgbClr val="FF9933">
                      <a:alpha val="40000"/>
                    </a:srgbClr>
                  </a:glow>
                </a:effectLst>
              </a:rPr>
              <a:t>M:N Relationship</a:t>
            </a:r>
            <a:endParaRPr lang="ms-MY" sz="240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EABEB6-0CE4-4301-991A-EBD9F3316CB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9156" name="Picture 4" descr="Fig03-29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896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3.6 Data Redundancy Revisited</a:t>
            </a:r>
          </a:p>
        </p:txBody>
      </p:sp>
      <p:sp>
        <p:nvSpPr>
          <p:cNvPr id="12083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Data redundancy leads to data anomalies</a:t>
            </a:r>
          </a:p>
          <a:p>
            <a:pPr lvl="1" eaLnBrk="1" hangingPunct="1"/>
            <a:r>
              <a:rPr lang="en-US" sz="2000" dirty="0" smtClean="0"/>
              <a:t>Such anomalies can destroy the effectiveness of the database</a:t>
            </a:r>
          </a:p>
          <a:p>
            <a:pPr eaLnBrk="1" hangingPunct="1"/>
            <a:r>
              <a:rPr lang="en-US" sz="2000" dirty="0" smtClean="0"/>
              <a:t>Foreign keys</a:t>
            </a:r>
          </a:p>
          <a:p>
            <a:pPr lvl="1" eaLnBrk="1" hangingPunct="1"/>
            <a:r>
              <a:rPr lang="en-US" sz="2000" dirty="0" smtClean="0"/>
              <a:t>Control data redundancies by using common attributes shared by tables</a:t>
            </a:r>
          </a:p>
          <a:p>
            <a:pPr lvl="1" eaLnBrk="1" hangingPunct="1"/>
            <a:r>
              <a:rPr lang="en-US" sz="2000" dirty="0" smtClean="0"/>
              <a:t>Crucial to exercising data redundancy control</a:t>
            </a:r>
          </a:p>
          <a:p>
            <a:pPr eaLnBrk="1" hangingPunct="1"/>
            <a:r>
              <a:rPr lang="en-US" sz="2000" dirty="0" smtClean="0"/>
              <a:t>Sometimes, data redundancy is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3.6 Data Redundancy Revisited</a:t>
            </a:r>
            <a:endParaRPr lang="ms-MY" sz="240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93829C-C358-4E0C-AB94-2C56F4F3269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1204" name="Picture 4" descr="Fig03-31.bmp"/>
          <p:cNvPicPr>
            <a:picLocks noChangeAspect="1"/>
          </p:cNvPicPr>
          <p:nvPr/>
        </p:nvPicPr>
        <p:blipFill>
          <a:blip r:embed="rId3" cstate="print"/>
          <a:srcRect r="8191"/>
          <a:stretch>
            <a:fillRect/>
          </a:stretch>
        </p:blipFill>
        <p:spPr bwMode="auto">
          <a:xfrm>
            <a:off x="-13648" y="1597736"/>
            <a:ext cx="91361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3.0 The Relational Model</a:t>
            </a:r>
            <a:br>
              <a:rPr lang="en-US" dirty="0" smtClean="0"/>
            </a:br>
            <a:r>
              <a:rPr lang="en-US" sz="2400" dirty="0" smtClean="0"/>
              <a:t>3.7 Indexes</a:t>
            </a:r>
          </a:p>
        </p:txBody>
      </p:sp>
      <p:sp>
        <p:nvSpPr>
          <p:cNvPr id="12288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Arrangement used to logically access rows in a table</a:t>
            </a:r>
          </a:p>
          <a:p>
            <a:pPr eaLnBrk="1" hangingPunct="1"/>
            <a:r>
              <a:rPr lang="en-US" sz="2000" b="1" dirty="0" smtClean="0"/>
              <a:t>Index key </a:t>
            </a:r>
          </a:p>
          <a:p>
            <a:pPr lvl="1" eaLnBrk="1" hangingPunct="1"/>
            <a:r>
              <a:rPr lang="en-US" sz="2000" dirty="0" smtClean="0"/>
              <a:t>Index’s reference point</a:t>
            </a:r>
          </a:p>
          <a:p>
            <a:pPr lvl="1" eaLnBrk="1" hangingPunct="1"/>
            <a:r>
              <a:rPr lang="en-US" sz="2000" dirty="0" smtClean="0"/>
              <a:t>Points to data location identified by the key</a:t>
            </a:r>
          </a:p>
          <a:p>
            <a:pPr eaLnBrk="1" hangingPunct="1"/>
            <a:r>
              <a:rPr lang="en-US" sz="2000" b="1" dirty="0" smtClean="0"/>
              <a:t>Unique index</a:t>
            </a:r>
          </a:p>
          <a:p>
            <a:pPr lvl="1" eaLnBrk="1" hangingPunct="1"/>
            <a:r>
              <a:rPr lang="en-US" sz="2000" dirty="0" smtClean="0"/>
              <a:t>Index in which the index key can have only one pointer value (row) associated with it</a:t>
            </a:r>
          </a:p>
          <a:p>
            <a:pPr lvl="1" eaLnBrk="1" hangingPunct="1"/>
            <a:r>
              <a:rPr lang="en-US" sz="2000" dirty="0" smtClean="0"/>
              <a:t>It can be PK or any unique value such as Phone </a:t>
            </a:r>
            <a:r>
              <a:rPr lang="en-US" sz="2000" dirty="0" err="1" smtClean="0"/>
              <a:t>Num</a:t>
            </a:r>
            <a:r>
              <a:rPr lang="en-US" sz="2000" dirty="0" smtClean="0"/>
              <a:t>, Email,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Each index is associated with only one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3.7 Indexes</a:t>
            </a:r>
            <a:endParaRPr lang="ms-MY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E4C6F4-2E73-43E1-9FA0-83C632D50D8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3252" name="Picture 4" descr="Fig03-32.bmp"/>
          <p:cNvPicPr>
            <a:picLocks noChangeAspect="1"/>
          </p:cNvPicPr>
          <p:nvPr/>
        </p:nvPicPr>
        <p:blipFill>
          <a:blip r:embed="rId3" cstate="print"/>
          <a:srcRect r="8476"/>
          <a:stretch>
            <a:fillRect/>
          </a:stretch>
        </p:blipFill>
        <p:spPr bwMode="auto">
          <a:xfrm>
            <a:off x="436480" y="1587856"/>
            <a:ext cx="8239976" cy="457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 </a:t>
            </a:r>
            <a:br>
              <a:rPr lang="en-US" smtClean="0"/>
            </a:br>
            <a:r>
              <a:rPr lang="en-US" sz="2400" smtClean="0"/>
              <a:t>Codd’s Relational Database Rules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5A195A-5342-4F45-AECF-FA41A892A6A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In 1985, Codd published a list of 12 rules to define a relational database system</a:t>
            </a:r>
          </a:p>
          <a:p>
            <a:pPr lvl="1"/>
            <a:r>
              <a:rPr lang="en-US" sz="2000" smtClean="0"/>
              <a:t>Products marketed as “relational” that did not meet minimum relational standards</a:t>
            </a:r>
          </a:p>
          <a:p>
            <a:r>
              <a:rPr lang="en-US" sz="2000" smtClean="0"/>
              <a:t>Even dominant database vendors do not fully support all 12 rules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 </a:t>
            </a:r>
            <a:br>
              <a:rPr lang="en-US" smtClean="0"/>
            </a:br>
            <a:r>
              <a:rPr lang="en-US" sz="2400" smtClean="0"/>
              <a:t>Summary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EBE02A-DC7B-4954-8594-9B09128998E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Tables are basic building blocks of a relational database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Keys are central to the use of relational tables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Keys define functional dependencies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Superkey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Candidate key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Primary key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Secondary key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Foreign key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 </a:t>
            </a:r>
            <a:br>
              <a:rPr lang="en-US" smtClean="0"/>
            </a:br>
            <a:r>
              <a:rPr lang="en-US" sz="2400" smtClean="0"/>
              <a:t>Summary</a:t>
            </a:r>
            <a:endParaRPr lang="en-US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5C9CB-7D5C-4948-BD9C-93298E2CC35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Each table row must have a primary key that uniquely identifies all attributes </a:t>
            </a:r>
          </a:p>
          <a:p>
            <a:r>
              <a:rPr lang="en-US" sz="2000" smtClean="0"/>
              <a:t>Tables are linked by common attributes</a:t>
            </a:r>
          </a:p>
          <a:p>
            <a:r>
              <a:rPr lang="en-US" sz="2000" smtClean="0"/>
              <a:t>The relational model supports relational algebra functions</a:t>
            </a:r>
          </a:p>
          <a:p>
            <a:pPr lvl="1"/>
            <a:r>
              <a:rPr lang="en-US" sz="2000" smtClean="0"/>
              <a:t>SELECT, PROJECT, JOIN, INTERSECT UNION, DIFFERENCE, PRODUCT, DIVIDE</a:t>
            </a:r>
          </a:p>
          <a:p>
            <a:r>
              <a:rPr lang="en-US" sz="2000" smtClean="0"/>
              <a:t>Good design begins by identifying entities, attributes, and relationships</a:t>
            </a:r>
          </a:p>
          <a:p>
            <a:pPr lvl="1"/>
            <a:r>
              <a:rPr lang="en-US" sz="2000" smtClean="0"/>
              <a:t>1:1, 1:M, M:N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3.1</a:t>
            </a:r>
            <a:r>
              <a:rPr lang="en-US" dirty="0"/>
              <a:t> </a:t>
            </a:r>
            <a:r>
              <a:rPr lang="en-US" sz="2400" dirty="0"/>
              <a:t>A Logical View Of </a:t>
            </a:r>
            <a:r>
              <a:rPr lang="en-US" sz="2400" dirty="0" smtClean="0"/>
              <a:t>Data: Table and Their Characteristics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98488" y="1600200"/>
            <a:ext cx="8229600" cy="4973638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Table: </a:t>
            </a:r>
          </a:p>
          <a:p>
            <a:pPr lvl="1" eaLnBrk="1" hangingPunct="1"/>
            <a:r>
              <a:rPr lang="en-US" sz="2000" dirty="0" smtClean="0"/>
              <a:t>two-dimensional structure composed of rows and columns</a:t>
            </a:r>
          </a:p>
          <a:p>
            <a:pPr lvl="1" eaLnBrk="1" hangingPunct="1"/>
            <a:r>
              <a:rPr lang="en-US" sz="2000" dirty="0" smtClean="0"/>
              <a:t>Contains group of related entities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smtClean="0"/>
              <a:t>an entity set</a:t>
            </a:r>
          </a:p>
          <a:p>
            <a:pPr eaLnBrk="1" hangingPunct="1"/>
            <a:r>
              <a:rPr lang="en-US" sz="2000" b="1" dirty="0" smtClean="0"/>
              <a:t>Remember this: </a:t>
            </a:r>
            <a:r>
              <a:rPr lang="en-US" sz="2000" b="1" dirty="0" smtClean="0">
                <a:solidFill>
                  <a:srgbClr val="0070C0"/>
                </a:solidFill>
              </a:rPr>
              <a:t>Entity = Table = Relation</a:t>
            </a:r>
          </a:p>
          <a:p>
            <a:pPr eaLnBrk="1" hangingPunct="1"/>
            <a:r>
              <a:rPr lang="en-US" sz="2000" dirty="0" smtClean="0"/>
              <a:t>Terms </a:t>
            </a:r>
            <a:r>
              <a:rPr lang="en-US" sz="2000" b="1" dirty="0" smtClean="0"/>
              <a:t>entity set</a:t>
            </a:r>
            <a:r>
              <a:rPr lang="en-US" sz="2000" dirty="0" smtClean="0"/>
              <a:t> and </a:t>
            </a:r>
            <a:r>
              <a:rPr lang="en-US" sz="2000" b="1" dirty="0" smtClean="0"/>
              <a:t>table</a:t>
            </a:r>
            <a:r>
              <a:rPr lang="en-US" sz="2000" dirty="0" smtClean="0"/>
              <a:t> are often used interchangeably</a:t>
            </a:r>
          </a:p>
          <a:p>
            <a:pPr eaLnBrk="1" hangingPunct="1"/>
            <a:r>
              <a:rPr lang="en-US" sz="2000" dirty="0" smtClean="0"/>
              <a:t>Table also called a relation because the relational model’s creator, </a:t>
            </a:r>
            <a:r>
              <a:rPr lang="en-US" sz="2000" dirty="0" err="1" smtClean="0"/>
              <a:t>Codd</a:t>
            </a:r>
            <a:r>
              <a:rPr lang="en-US" sz="2000" dirty="0" smtClean="0"/>
              <a:t>, used the term relation as a synonym for table</a:t>
            </a:r>
          </a:p>
          <a:p>
            <a:pPr eaLnBrk="1" hangingPunct="1"/>
            <a:r>
              <a:rPr lang="en-US" sz="2000" dirty="0" smtClean="0"/>
              <a:t>Think of a table as a persistent relation:</a:t>
            </a:r>
          </a:p>
          <a:p>
            <a:pPr lvl="1" eaLnBrk="1" hangingPunct="1"/>
            <a:r>
              <a:rPr lang="en-US" sz="2000" dirty="0" smtClean="0"/>
              <a:t>A relation whose contents can be permanently saved for future use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3.1 A Logical View Of Data: Table and Their Characteristics</a:t>
            </a:r>
            <a:endParaRPr lang="en-US" sz="2400" dirty="0" smtClean="0"/>
          </a:p>
        </p:txBody>
      </p:sp>
      <p:graphicFrame>
        <p:nvGraphicFramePr>
          <p:cNvPr id="376884" name="Group 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6992770"/>
              </p:ext>
            </p:extLst>
          </p:nvPr>
        </p:nvGraphicFramePr>
        <p:xfrm>
          <a:off x="457200" y="1600200"/>
          <a:ext cx="8229600" cy="4732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1923"/>
                <a:gridCol w="7877677"/>
              </a:tblGrid>
              <a:tr h="508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Characteristics Of A Relational Table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63500">
                            <a:srgbClr val="FFFF00">
                              <a:alpha val="40000"/>
                            </a:srgbClr>
                          </a:glow>
                        </a:effectLst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658" marR="89658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Two dimensional structure :: rows &amp; columns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table row (</a:t>
                      </a:r>
                      <a:r>
                        <a:rPr kumimoji="0" lang="en-US" sz="19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tuple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represent a single entity occurrence to the entity set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column represents an </a:t>
                      </a: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attribute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each column has a </a:t>
                      </a: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distinct name  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row/column intersection represent a single data value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value in a column must confirm to the same data format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column has a specific range of values know as </a:t>
                      </a: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attribute domain 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order of the rows and columns is unimportant to DBMS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Each table must have an attribute or a combination of attribute that uniquely identifies each row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939" marR="84939" marT="44450" marB="4445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The Relational Model</a:t>
            </a:r>
            <a:br>
              <a:rPr lang="en-US" dirty="0"/>
            </a:br>
            <a:r>
              <a:rPr lang="en-US" sz="2400" dirty="0"/>
              <a:t>3.1 A Logical View Of Data: Table and Their Characteristics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5" name="Picture 4" descr="Fig03-0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3.0 The Relational Model</a:t>
            </a:r>
            <a:br>
              <a:rPr lang="en-US" smtClean="0"/>
            </a:br>
            <a:r>
              <a:rPr lang="en-US" sz="2400" smtClean="0"/>
              <a:t>3.1 A Logical View Of Data: Table and Their Characteristics</a:t>
            </a:r>
            <a:endParaRPr lang="ms-MY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7B-0E1D-484D-BEC7-71070F4AA5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None/>
            </a:pPr>
            <a:endParaRPr lang="en-US" sz="1900" b="1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900" b="1" smtClean="0">
                <a:latin typeface="Courier New" pitchFamily="49" charset="0"/>
                <a:cs typeface="Courier New" pitchFamily="49" charset="0"/>
              </a:rPr>
              <a:t>STUDENT(STU_NUM,STU_LNAME,STU_FNAME,STU_INIT)</a:t>
            </a:r>
            <a:endParaRPr lang="ms-MY" sz="19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Fig03-01.bmp"/>
          <p:cNvPicPr>
            <a:picLocks noChangeAspect="1"/>
          </p:cNvPicPr>
          <p:nvPr/>
        </p:nvPicPr>
        <p:blipFill>
          <a:blip r:embed="rId2" cstate="print"/>
          <a:srcRect l="1963" t="16748" r="67412" b="51043"/>
          <a:stretch>
            <a:fillRect/>
          </a:stretch>
        </p:blipFill>
        <p:spPr bwMode="auto">
          <a:xfrm>
            <a:off x="395536" y="1340768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1720" y="5445224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900" b="1" smtClean="0">
                <a:solidFill>
                  <a:schemeClr val="tx1"/>
                </a:solidFill>
                <a:latin typeface="Courier New" pitchFamily="49" charset="0"/>
                <a:ea typeface="ＭＳ Ｐゴシック" pitchFamily="-108" charset="-128"/>
                <a:cs typeface="Courier New" pitchFamily="49" charset="0"/>
              </a:rPr>
              <a:t>STUDENT</a:t>
            </a:r>
            <a:endParaRPr lang="ms-MY" sz="1900" b="1" smtClean="0">
              <a:solidFill>
                <a:schemeClr val="tx1"/>
              </a:solidFill>
              <a:latin typeface="Courier New" pitchFamily="49" charset="0"/>
              <a:ea typeface="ＭＳ Ｐゴシック" pitchFamily="-108" charset="-128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7704" y="4797152"/>
            <a:ext cx="1584176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STU_NUM</a:t>
            </a:r>
            <a:endParaRPr lang="ms-MY" sz="1100"/>
          </a:p>
        </p:txBody>
      </p:sp>
      <p:sp>
        <p:nvSpPr>
          <p:cNvPr id="8" name="Oval 7"/>
          <p:cNvSpPr/>
          <p:nvPr/>
        </p:nvSpPr>
        <p:spPr>
          <a:xfrm>
            <a:off x="179512" y="5517232"/>
            <a:ext cx="1584176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STU_LNAME</a:t>
            </a:r>
            <a:endParaRPr lang="ms-MY" sz="1100"/>
          </a:p>
        </p:txBody>
      </p:sp>
      <p:sp>
        <p:nvSpPr>
          <p:cNvPr id="9" name="Oval 8"/>
          <p:cNvSpPr/>
          <p:nvPr/>
        </p:nvSpPr>
        <p:spPr>
          <a:xfrm>
            <a:off x="179512" y="6237312"/>
            <a:ext cx="1584176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STU_FNAME</a:t>
            </a:r>
            <a:endParaRPr lang="ms-MY" sz="1100"/>
          </a:p>
        </p:txBody>
      </p:sp>
      <p:sp>
        <p:nvSpPr>
          <p:cNvPr id="10" name="Oval 9"/>
          <p:cNvSpPr/>
          <p:nvPr/>
        </p:nvSpPr>
        <p:spPr>
          <a:xfrm>
            <a:off x="1907704" y="6237312"/>
            <a:ext cx="1584176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STU_INIT</a:t>
            </a:r>
            <a:endParaRPr lang="ms-MY" sz="1100"/>
          </a:p>
        </p:txBody>
      </p:sp>
      <p:cxnSp>
        <p:nvCxnSpPr>
          <p:cNvPr id="12" name="Straight Connector 11"/>
          <p:cNvCxnSpPr>
            <a:stCxn id="6" idx="0"/>
            <a:endCxn id="7" idx="4"/>
          </p:cNvCxnSpPr>
          <p:nvPr/>
        </p:nvCxnSpPr>
        <p:spPr>
          <a:xfrm flipV="1">
            <a:off x="269979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1"/>
            <a:endCxn id="8" idx="6"/>
          </p:cNvCxnSpPr>
          <p:nvPr/>
        </p:nvCxnSpPr>
        <p:spPr>
          <a:xfrm flipH="1">
            <a:off x="1763688" y="569725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0"/>
          </p:cNvCxnSpPr>
          <p:nvPr/>
        </p:nvCxnSpPr>
        <p:spPr>
          <a:xfrm flipH="1">
            <a:off x="971600" y="5949280"/>
            <a:ext cx="108012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699792" y="594928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91880" y="5661248"/>
            <a:ext cx="1584176" cy="0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48064" y="54452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ERD/ERM</a:t>
            </a:r>
            <a:endParaRPr lang="ms-MY" sz="2400" b="1"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020272" y="4437112"/>
            <a:ext cx="648072" cy="0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37461" y="4221088"/>
            <a:ext cx="154305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Relational </a:t>
            </a:r>
          </a:p>
          <a:p>
            <a:pPr>
              <a:buNone/>
            </a:pPr>
            <a:r>
              <a:rPr lang="en-US" sz="2400" b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Schema</a:t>
            </a:r>
            <a:endParaRPr lang="ms-MY" sz="2400" b="1"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11960" y="2852936"/>
            <a:ext cx="2456656" cy="8384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68616" y="2645296"/>
            <a:ext cx="861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Table</a:t>
            </a:r>
            <a:endParaRPr lang="ms-MY" sz="2400" b="1"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novation desig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220011"/>
      </a:lt2>
      <a:accent1>
        <a:srgbClr val="990033"/>
      </a:accent1>
      <a:accent2>
        <a:srgbClr val="CC6600"/>
      </a:accent2>
      <a:accent3>
        <a:srgbClr val="FFFFFF"/>
      </a:accent3>
      <a:accent4>
        <a:srgbClr val="000000"/>
      </a:accent4>
      <a:accent5>
        <a:srgbClr val="CAAAAD"/>
      </a:accent5>
      <a:accent6>
        <a:srgbClr val="B95C00"/>
      </a:accent6>
      <a:hlink>
        <a:srgbClr val="FF66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220011"/>
        </a:lt2>
        <a:accent1>
          <a:srgbClr val="A50021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730000"/>
        </a:accent6>
        <a:hlink>
          <a:srgbClr val="CC0000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5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 aLOT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emedbblan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3381</TotalTime>
  <Words>2447</Words>
  <Application>Microsoft Office PowerPoint</Application>
  <PresentationFormat>On-screen Show (4:3)</PresentationFormat>
  <Paragraphs>519</Paragraphs>
  <Slides>58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Theme1</vt:lpstr>
      <vt:lpstr>Theme2</vt:lpstr>
      <vt:lpstr>Innovation design template</vt:lpstr>
      <vt:lpstr>Theme5</vt:lpstr>
      <vt:lpstr>1_Theme1</vt:lpstr>
      <vt:lpstr>Theme aLOT</vt:lpstr>
      <vt:lpstr>1_Kontortema</vt:lpstr>
      <vt:lpstr>2_Kontortema</vt:lpstr>
      <vt:lpstr>Themedbblank</vt:lpstr>
      <vt:lpstr>ITS232 Introduction To Database Management Systems </vt:lpstr>
      <vt:lpstr>PowerPoint Presentation</vt:lpstr>
      <vt:lpstr>PowerPoint Presentation</vt:lpstr>
      <vt:lpstr>3.0 The Relational Model A Glance Of The Big Concept</vt:lpstr>
      <vt:lpstr>3.0 The Relational Model 3.1 A Logical View Of Data</vt:lpstr>
      <vt:lpstr>3.0 The Relational Model 3.1 A Logical View Of Data: Table and Their Characteristics</vt:lpstr>
      <vt:lpstr>3.0 The Relational Model 3.1 A Logical View Of Data: Table and Their Characteristics</vt:lpstr>
      <vt:lpstr>3.0 The Relational Model 3.1 A Logical View Of Data: Table and Their Characteristics</vt:lpstr>
      <vt:lpstr>3.0 The Relational Model 3.1 A Logical View Of Data: Table and Their Characteristics</vt:lpstr>
      <vt:lpstr>3.0 The Relational Model 3.1 A Logical View Of Data: Table and Their Characteristics</vt:lpstr>
      <vt:lpstr>3.0 The Relational Model 3.2 Keys: The Concepts</vt:lpstr>
      <vt:lpstr>3.0 The Relational Model 3.2 Keys: Types</vt:lpstr>
      <vt:lpstr>3.0 The Relational Model 3.2 Keys: Types (Primary Key)</vt:lpstr>
      <vt:lpstr>3.0 The Relational Model 3.2 Keys: Types (Composite Key &amp; Key Attribute)</vt:lpstr>
      <vt:lpstr>3.0 The Relational Model 3.2 Keys: Types (Superkey)</vt:lpstr>
      <vt:lpstr>3.0 The Relational Model 3.2 Keys: Types (Candidate Key)</vt:lpstr>
      <vt:lpstr>3.0 The Relational Model 3.2 Keys: Types (Foreign Key)</vt:lpstr>
      <vt:lpstr>3.0 The Relational Model 3.2 Keys: Types (Foreign Key)</vt:lpstr>
      <vt:lpstr>3.0 The Relational Model 3.2 Keys: Types (Secondary Key)</vt:lpstr>
      <vt:lpstr>3.0 The Relational Model 3.2 Keys: Types</vt:lpstr>
      <vt:lpstr>3.0 The Relational Model 3.2 Keys: Nulls</vt:lpstr>
      <vt:lpstr>3.0 The Relational Model 3.2 Keys: Nulls</vt:lpstr>
      <vt:lpstr>3.0 The Relational Model 3.2 Keys: Controlled Redundancy</vt:lpstr>
      <vt:lpstr>3.0 The Relational Model 3.3 Integrity Rules Revisited: Entity Integrity</vt:lpstr>
      <vt:lpstr>3.0 The Relational Model 3.3 Integrity Rules Revisited: Referential Integrity</vt:lpstr>
      <vt:lpstr>3.0 The Relational Model 3.3 Integrity Rules Revisited: Integrity Rules</vt:lpstr>
      <vt:lpstr>3.0 The Relational Model 3.3 Integrity Rules Revisited: Integrity Rules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3.3 Relational Set Operators</vt:lpstr>
      <vt:lpstr>3.0 The Relational Model 3.4 Data Dictionary &amp; System Catalog</vt:lpstr>
      <vt:lpstr>3.0 The Relational Model 3.4 Data Dictionary &amp; System Catalog</vt:lpstr>
      <vt:lpstr>3.0 The Relational Model 3.5 Relationship Within Relational Database</vt:lpstr>
      <vt:lpstr>3.0 The Relational Model 3.5 Relationship Within Relational Database: 1:1 Relationship</vt:lpstr>
      <vt:lpstr>3.0 The Relational Model 3.5 Relationship Within Relational Database: 1:M Relationship</vt:lpstr>
      <vt:lpstr>3.0 The Relational Model 3.5 Relationship Within Relational Database: 1:M Relationship</vt:lpstr>
      <vt:lpstr>3.0 The Relational Model 3.5 Relationship Within Relational Database: M:N Relationship</vt:lpstr>
      <vt:lpstr>3.0 The Relational Model 3.5 Relationship Within Relational Database: M:N Relationship</vt:lpstr>
      <vt:lpstr>3.0 The Relational Model 3.5 Relationship Within Relational Database: M:N Relationship</vt:lpstr>
      <vt:lpstr>3.0 The Relational Model 3.5 Relationship Within Relational Database: M:N Relationship</vt:lpstr>
      <vt:lpstr>3.0 The Relational Model 3.5 Relationship Within Relational Database: M:N Relationship</vt:lpstr>
      <vt:lpstr>3.0 The Relational Model 3.6 Data Redundancy Revisited</vt:lpstr>
      <vt:lpstr>3.0 The Relational Model 3.6 Data Redundancy Revisited</vt:lpstr>
      <vt:lpstr>3.0 The Relational Model 3.7 Indexes</vt:lpstr>
      <vt:lpstr>3.0 The Relational Model 3.7 Indexes</vt:lpstr>
      <vt:lpstr>3.0 The Relational Model  Codd’s Relational Database Rules</vt:lpstr>
      <vt:lpstr>3.0 The Relational Model  Summary</vt:lpstr>
      <vt:lpstr>3.0 The Relational Model 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Patti Wolf</dc:creator>
  <cp:lastModifiedBy>UiTM Pahang</cp:lastModifiedBy>
  <cp:revision>374</cp:revision>
  <dcterms:created xsi:type="dcterms:W3CDTF">2003-10-31T14:41:22Z</dcterms:created>
  <dcterms:modified xsi:type="dcterms:W3CDTF">2012-07-11T12:55:34Z</dcterms:modified>
</cp:coreProperties>
</file>